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50"/>
  </p:notesMasterIdLst>
  <p:handoutMasterIdLst>
    <p:handoutMasterId r:id="rId51"/>
  </p:handoutMasterIdLst>
  <p:sldIdLst>
    <p:sldId id="310" r:id="rId2"/>
    <p:sldId id="316" r:id="rId3"/>
    <p:sldId id="314" r:id="rId4"/>
    <p:sldId id="341" r:id="rId5"/>
    <p:sldId id="270" r:id="rId6"/>
    <p:sldId id="320" r:id="rId7"/>
    <p:sldId id="321" r:id="rId8"/>
    <p:sldId id="381" r:id="rId9"/>
    <p:sldId id="363" r:id="rId10"/>
    <p:sldId id="385" r:id="rId11"/>
    <p:sldId id="322" r:id="rId12"/>
    <p:sldId id="323" r:id="rId13"/>
    <p:sldId id="368" r:id="rId14"/>
    <p:sldId id="349" r:id="rId15"/>
    <p:sldId id="325" r:id="rId16"/>
    <p:sldId id="369" r:id="rId17"/>
    <p:sldId id="371" r:id="rId18"/>
    <p:sldId id="327" r:id="rId19"/>
    <p:sldId id="370" r:id="rId20"/>
    <p:sldId id="328" r:id="rId21"/>
    <p:sldId id="382" r:id="rId22"/>
    <p:sldId id="329" r:id="rId23"/>
    <p:sldId id="330" r:id="rId24"/>
    <p:sldId id="354" r:id="rId25"/>
    <p:sldId id="353" r:id="rId26"/>
    <p:sldId id="358" r:id="rId27"/>
    <p:sldId id="355" r:id="rId28"/>
    <p:sldId id="364" r:id="rId29"/>
    <p:sldId id="365" r:id="rId30"/>
    <p:sldId id="360" r:id="rId31"/>
    <p:sldId id="359" r:id="rId32"/>
    <p:sldId id="335" r:id="rId33"/>
    <p:sldId id="336" r:id="rId34"/>
    <p:sldId id="379" r:id="rId35"/>
    <p:sldId id="373" r:id="rId36"/>
    <p:sldId id="374" r:id="rId37"/>
    <p:sldId id="375" r:id="rId38"/>
    <p:sldId id="376" r:id="rId39"/>
    <p:sldId id="377" r:id="rId40"/>
    <p:sldId id="372" r:id="rId41"/>
    <p:sldId id="386" r:id="rId42"/>
    <p:sldId id="348" r:id="rId43"/>
    <p:sldId id="380" r:id="rId44"/>
    <p:sldId id="366" r:id="rId45"/>
    <p:sldId id="340" r:id="rId46"/>
    <p:sldId id="315" r:id="rId47"/>
    <p:sldId id="318" r:id="rId48"/>
    <p:sldId id="384" r:id="rId49"/>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gor Korkin" initials="IK" lastIdx="1" clrIdx="0">
    <p:extLst>
      <p:ext uri="{19B8F6BF-5375-455C-9EA6-DF929625EA0E}">
        <p15:presenceInfo xmlns:p15="http://schemas.microsoft.com/office/powerpoint/2012/main" userId="0f9062113bd040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1616"/>
    <a:srgbClr val="FF0021"/>
    <a:srgbClr val="000000"/>
    <a:srgbClr val="00CC00"/>
    <a:srgbClr val="FF0000"/>
    <a:srgbClr val="3B0B0B"/>
    <a:srgbClr val="FA5838"/>
    <a:srgbClr val="0C0E68"/>
    <a:srgbClr val="FFFFFF"/>
    <a:srgbClr val="E040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61905" autoAdjust="0"/>
  </p:normalViewPr>
  <p:slideViewPr>
    <p:cSldViewPr snapToGrid="0">
      <p:cViewPr varScale="1">
        <p:scale>
          <a:sx n="48" d="100"/>
          <a:sy n="48" d="100"/>
        </p:scale>
        <p:origin x="1773" y="4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K:\Dropbox\_Pubs&amp;Confs\17\MemoryMonRWX\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K:\Dropbox\_Pubs&amp;Confs\17\MemoryMonRWX\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Sheet2!$B$5:$B$9</c:f>
              <c:strCache>
                <c:ptCount val="5"/>
                <c:pt idx="0">
                  <c:v>PCMark8 Home</c:v>
                </c:pt>
                <c:pt idx="1">
                  <c:v>RAM Speed</c:v>
                </c:pt>
                <c:pt idx="2">
                  <c:v>CPU Tests</c:v>
                </c:pt>
                <c:pt idx="3">
                  <c:v>Graphics Tests</c:v>
                </c:pt>
                <c:pt idx="4">
                  <c:v>Drive Write Speed</c:v>
                </c:pt>
              </c:strCache>
            </c:strRef>
          </c:cat>
          <c:val>
            <c:numRef>
              <c:f>Sheet2!$D$11:$D$15</c:f>
              <c:numCache>
                <c:formatCode>0%</c:formatCode>
                <c:ptCount val="5"/>
                <c:pt idx="0">
                  <c:v>0.05</c:v>
                </c:pt>
                <c:pt idx="1">
                  <c:v>0.05</c:v>
                </c:pt>
                <c:pt idx="2">
                  <c:v>0.02</c:v>
                </c:pt>
                <c:pt idx="3">
                  <c:v>0.18</c:v>
                </c:pt>
                <c:pt idx="4">
                  <c:v>7.0000000000000007E-2</c:v>
                </c:pt>
              </c:numCache>
            </c:numRef>
          </c:val>
          <c:extLst>
            <c:ext xmlns:c16="http://schemas.microsoft.com/office/drawing/2014/chart" uri="{C3380CC4-5D6E-409C-BE32-E72D297353CC}">
              <c16:uniqueId val="{00000000-8B5E-4997-8597-FC53F8D52184}"/>
            </c:ext>
          </c:extLst>
        </c:ser>
        <c:dLbls>
          <c:dLblPos val="outEnd"/>
          <c:showLegendKey val="0"/>
          <c:showVal val="1"/>
          <c:showCatName val="0"/>
          <c:showSerName val="0"/>
          <c:showPercent val="0"/>
          <c:showBubbleSize val="0"/>
        </c:dLbls>
        <c:gapWidth val="100"/>
        <c:overlap val="-24"/>
        <c:axId val="919292079"/>
        <c:axId val="919289167"/>
      </c:barChart>
      <c:catAx>
        <c:axId val="91929207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919289167"/>
        <c:crosses val="autoZero"/>
        <c:auto val="1"/>
        <c:lblAlgn val="ctr"/>
        <c:lblOffset val="100"/>
        <c:noMultiLvlLbl val="0"/>
      </c:catAx>
      <c:valAx>
        <c:axId val="919289167"/>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919292079"/>
        <c:crosses val="autoZero"/>
        <c:crossBetween val="between"/>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89988922791876"/>
          <c:y val="4.6627818270567611E-2"/>
          <c:w val="0.83917638688905638"/>
          <c:h val="0.89849533101516033"/>
        </c:manualLayout>
      </c:layout>
      <c:barChart>
        <c:barDir val="col"/>
        <c:grouping val="clustered"/>
        <c:varyColors val="0"/>
        <c:ser>
          <c:idx val="0"/>
          <c:order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4.2120891972298961E-17"/>
                  <c:y val="-2.1653178769320502E-2"/>
                </c:manualLayout>
              </c:layout>
              <c:tx>
                <c:rich>
                  <a:bodyPr/>
                  <a:lstStyle/>
                  <a:p>
                    <a:r>
                      <a:rPr lang="en-US"/>
                      <a:t>0.012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50C-4CE1-AF40-A708A8112113}"/>
                </c:ext>
              </c:extLst>
            </c:dLbl>
            <c:dLbl>
              <c:idx val="1"/>
              <c:layout>
                <c:manualLayout>
                  <c:x val="0"/>
                  <c:y val="7.457713619130772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50C-4CE1-AF40-A708A8112113}"/>
                </c:ext>
              </c:extLst>
            </c:dLbl>
            <c:dLbl>
              <c:idx val="2"/>
              <c:layout>
                <c:manualLayout>
                  <c:x val="-4.5950594788841575E-3"/>
                  <c:y val="7.6388888888888886E-3"/>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50C-4CE1-AF40-A708A8112113}"/>
                </c:ext>
              </c:extLst>
            </c:dLbl>
            <c:dLbl>
              <c:idx val="3"/>
              <c:layout>
                <c:manualLayout>
                  <c:x val="-2.2975297394420367E-3"/>
                  <c:y val="3.0092592592592489E-3"/>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50C-4CE1-AF40-A708A8112113}"/>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Sheet1!$A$3:$A$6</c:f>
              <c:strCache>
                <c:ptCount val="4"/>
                <c:pt idx="0">
                  <c:v>MemoryMonRWX </c:v>
                </c:pt>
                <c:pt idx="1">
                  <c:v>Xen</c:v>
                </c:pt>
                <c:pt idx="2">
                  <c:v>QEMU</c:v>
                </c:pt>
                <c:pt idx="3">
                  <c:v>VirtualBox</c:v>
                </c:pt>
              </c:strCache>
            </c:strRef>
          </c:cat>
          <c:val>
            <c:numRef>
              <c:f>Sheet1!$B$3:$B$6</c:f>
              <c:numCache>
                <c:formatCode>General</c:formatCode>
                <c:ptCount val="4"/>
                <c:pt idx="0">
                  <c:v>30000</c:v>
                </c:pt>
                <c:pt idx="1">
                  <c:v>300000</c:v>
                </c:pt>
                <c:pt idx="2">
                  <c:v>3000000</c:v>
                </c:pt>
                <c:pt idx="3">
                  <c:v>6000000</c:v>
                </c:pt>
              </c:numCache>
            </c:numRef>
          </c:val>
          <c:extLst>
            <c:ext xmlns:c16="http://schemas.microsoft.com/office/drawing/2014/chart" uri="{C3380CC4-5D6E-409C-BE32-E72D297353CC}">
              <c16:uniqueId val="{00000004-E50C-4CE1-AF40-A708A8112113}"/>
            </c:ext>
          </c:extLst>
        </c:ser>
        <c:dLbls>
          <c:dLblPos val="inEnd"/>
          <c:showLegendKey val="0"/>
          <c:showVal val="1"/>
          <c:showCatName val="0"/>
          <c:showSerName val="0"/>
          <c:showPercent val="0"/>
          <c:showBubbleSize val="0"/>
        </c:dLbls>
        <c:gapWidth val="100"/>
        <c:overlap val="-24"/>
        <c:axId val="1008649280"/>
        <c:axId val="1008660512"/>
      </c:barChart>
      <c:catAx>
        <c:axId val="1008649280"/>
        <c:scaling>
          <c:orientation val="minMax"/>
        </c:scaling>
        <c:delete val="1"/>
        <c:axPos val="b"/>
        <c:numFmt formatCode="General" sourceLinked="1"/>
        <c:majorTickMark val="none"/>
        <c:minorTickMark val="none"/>
        <c:tickLblPos val="nextTo"/>
        <c:crossAx val="1008660512"/>
        <c:crosses val="autoZero"/>
        <c:auto val="0"/>
        <c:lblAlgn val="ctr"/>
        <c:lblOffset val="100"/>
        <c:noMultiLvlLbl val="0"/>
      </c:catAx>
      <c:valAx>
        <c:axId val="1008660512"/>
        <c:scaling>
          <c:orientation val="minMax"/>
          <c:max val="6500000"/>
          <c:min val="0"/>
        </c:scaling>
        <c:delete val="0"/>
        <c:axPos val="l"/>
        <c:majorGridlines>
          <c:spPr>
            <a:ln w="9525" cap="flat" cmpd="sng" algn="ctr">
              <a:solidFill>
                <a:schemeClr val="lt1">
                  <a:lumMod val="95000"/>
                  <a:alpha val="10000"/>
                </a:schemeClr>
              </a:solidFill>
              <a:round/>
            </a:ln>
            <a:effectLst/>
          </c:spPr>
        </c:majorGridlines>
        <c:numFmt formatCode="@" sourceLinked="0"/>
        <c:majorTickMark val="none"/>
        <c:minorTickMark val="none"/>
        <c:tickLblPos val="nextTo"/>
        <c:spPr>
          <a:noFill/>
          <a:ln>
            <a:noFill/>
          </a:ln>
          <a:effectLst/>
        </c:spPr>
        <c:txPr>
          <a:bodyPr rot="0" spcFirstLastPara="1" vertOverflow="ellipsis" wrap="square" anchor="ctr" anchorCtr="1"/>
          <a:lstStyle/>
          <a:p>
            <a:pPr>
              <a:defRPr sz="1800" b="0" i="0" u="none" strike="noStrike" kern="1200" baseline="0">
                <a:solidFill>
                  <a:schemeClr val="bg1"/>
                </a:solidFill>
                <a:latin typeface="+mn-lt"/>
                <a:ea typeface="+mn-ea"/>
                <a:cs typeface="+mn-cs"/>
              </a:defRPr>
            </a:pPr>
            <a:endParaRPr lang="en-US"/>
          </a:p>
        </c:txPr>
        <c:crossAx val="1008649280"/>
        <c:crosses val="autoZero"/>
        <c:crossBetween val="between"/>
        <c:minorUnit val="1000000"/>
        <c:dispUnits>
          <c:builtInUnit val="millions"/>
          <c:dispUnitsLbl>
            <c:layout>
              <c:manualLayout>
                <c:xMode val="edge"/>
                <c:yMode val="edge"/>
                <c:x val="1.5440818749860944E-2"/>
                <c:y val="0.13154218909185622"/>
              </c:manualLayout>
            </c:layout>
            <c:tx>
              <c:rich>
                <a:bodyPr rot="-5400000" spcFirstLastPara="1" vertOverflow="ellipsis" vert="horz" wrap="square" anchor="ctr" anchorCtr="1"/>
                <a:lstStyle/>
                <a:p>
                  <a:pPr>
                    <a:defRPr sz="1197" b="0" i="0" u="none" strike="noStrike" kern="1200" cap="all" baseline="0">
                      <a:solidFill>
                        <a:schemeClr val="lt1">
                          <a:lumMod val="85000"/>
                        </a:schemeClr>
                      </a:solidFill>
                      <a:latin typeface="+mn-lt"/>
                      <a:ea typeface="+mn-ea"/>
                      <a:cs typeface="+mn-cs"/>
                    </a:defRPr>
                  </a:pPr>
                  <a:r>
                    <a:rPr lang="en-US" sz="1800" b="0" cap="none" baseline="0" dirty="0">
                      <a:solidFill>
                        <a:schemeClr val="bg1"/>
                      </a:solidFill>
                      <a:latin typeface="+mn-lt"/>
                    </a:rPr>
                    <a:t>Lines of code, millions</a:t>
                  </a:r>
                </a:p>
              </c:rich>
            </c:tx>
            <c:spPr>
              <a:noFill/>
              <a:ln>
                <a:noFill/>
              </a:ln>
              <a:effectLst/>
            </c:spPr>
            <c:txPr>
              <a:bodyPr rot="-5400000" spcFirstLastPara="1" vertOverflow="ellipsis" vert="horz" wrap="square" anchor="ctr" anchorCtr="1"/>
              <a:lstStyle/>
              <a:p>
                <a:pPr>
                  <a:defRPr sz="1197" b="0" i="0" u="none" strike="noStrike" kern="1200" cap="all" baseline="0">
                    <a:solidFill>
                      <a:schemeClr val="lt1">
                        <a:lumMod val="8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5173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810" y="1"/>
            <a:ext cx="4028440" cy="351737"/>
          </a:xfrm>
          <a:prstGeom prst="rect">
            <a:avLst/>
          </a:prstGeom>
        </p:spPr>
        <p:txBody>
          <a:bodyPr vert="horz" lIns="91440" tIns="45720" rIns="91440" bIns="45720" rtlCol="0"/>
          <a:lstStyle>
            <a:lvl1pPr algn="r">
              <a:defRPr sz="1200"/>
            </a:lvl1pPr>
          </a:lstStyle>
          <a:p>
            <a:fld id="{19C52328-A634-4A25-8C4D-DCAE1BBAD260}" type="datetimeFigureOut">
              <a:rPr lang="en-US" smtClean="0"/>
              <a:t>5/22/2021</a:t>
            </a:fld>
            <a:endParaRPr lang="en-US"/>
          </a:p>
        </p:txBody>
      </p:sp>
      <p:sp>
        <p:nvSpPr>
          <p:cNvPr id="4" name="Footer Placeholder 3"/>
          <p:cNvSpPr>
            <a:spLocks noGrp="1"/>
          </p:cNvSpPr>
          <p:nvPr>
            <p:ph type="ftr" sz="quarter" idx="2"/>
          </p:nvPr>
        </p:nvSpPr>
        <p:spPr>
          <a:xfrm>
            <a:off x="1" y="6658664"/>
            <a:ext cx="4028440" cy="35173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810" y="6658664"/>
            <a:ext cx="4028440" cy="351736"/>
          </a:xfrm>
          <a:prstGeom prst="rect">
            <a:avLst/>
          </a:prstGeom>
        </p:spPr>
        <p:txBody>
          <a:bodyPr vert="horz" lIns="91440" tIns="45720" rIns="91440" bIns="45720" rtlCol="0" anchor="b"/>
          <a:lstStyle>
            <a:lvl1pPr algn="r">
              <a:defRPr sz="1200"/>
            </a:lvl1pPr>
          </a:lstStyle>
          <a:p>
            <a:fld id="{900CBDA4-5F7A-4D65-BE0F-1F549B36AFB9}" type="slidenum">
              <a:rPr lang="en-US" smtClean="0"/>
              <a:t>‹#›</a:t>
            </a:fld>
            <a:endParaRPr lang="en-US"/>
          </a:p>
        </p:txBody>
      </p:sp>
    </p:spTree>
    <p:extLst>
      <p:ext uri="{BB962C8B-B14F-4D97-AF65-F5344CB8AC3E}">
        <p14:creationId xmlns:p14="http://schemas.microsoft.com/office/powerpoint/2010/main" val="124754760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5173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810" y="1"/>
            <a:ext cx="4028440" cy="351737"/>
          </a:xfrm>
          <a:prstGeom prst="rect">
            <a:avLst/>
          </a:prstGeom>
        </p:spPr>
        <p:txBody>
          <a:bodyPr vert="horz" lIns="91440" tIns="45720" rIns="91440" bIns="45720" rtlCol="0"/>
          <a:lstStyle>
            <a:lvl1pPr algn="r">
              <a:defRPr sz="1200"/>
            </a:lvl1pPr>
          </a:lstStyle>
          <a:p>
            <a:fld id="{E35ED9CD-C07B-4BB0-8000-2CC6774A6928}" type="datetimeFigureOut">
              <a:rPr lang="en-US" smtClean="0"/>
              <a:t>5/22/2021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9640" y="3373756"/>
            <a:ext cx="7437120" cy="276034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58664"/>
            <a:ext cx="4028440" cy="35173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658664"/>
            <a:ext cx="4028440" cy="351736"/>
          </a:xfrm>
          <a:prstGeom prst="rect">
            <a:avLst/>
          </a:prstGeom>
        </p:spPr>
        <p:txBody>
          <a:bodyPr vert="horz" lIns="91440" tIns="45720" rIns="91440" bIns="45720" rtlCol="0" anchor="b"/>
          <a:lstStyle>
            <a:lvl1pPr algn="r">
              <a:defRPr sz="1200"/>
            </a:lvl1pPr>
          </a:lstStyle>
          <a:p>
            <a:fld id="{019D4B24-F29F-4543-B531-052CE67EF82B}" type="slidenum">
              <a:rPr lang="en-US" smtClean="0"/>
              <a:t>‹#›</a:t>
            </a:fld>
            <a:endParaRPr lang="en-US"/>
          </a:p>
        </p:txBody>
      </p:sp>
    </p:spTree>
    <p:extLst>
      <p:ext uri="{BB962C8B-B14F-4D97-AF65-F5344CB8AC3E}">
        <p14:creationId xmlns:p14="http://schemas.microsoft.com/office/powerpoint/2010/main" val="61023814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Igor, thanks for coming. The title is quite long, but actually it means just “We Protect the Computer Memory”.</a:t>
            </a:r>
          </a:p>
        </p:txBody>
      </p:sp>
    </p:spTree>
    <p:extLst>
      <p:ext uri="{BB962C8B-B14F-4D97-AF65-F5344CB8AC3E}">
        <p14:creationId xmlns:p14="http://schemas.microsoft.com/office/powerpoint/2010/main" val="394870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show you these three scenarios.</a:t>
            </a:r>
          </a:p>
          <a:p>
            <a:r>
              <a:rPr lang="en-US" sz="1200" kern="1200" dirty="0">
                <a:solidFill>
                  <a:schemeClr val="tx1"/>
                </a:solidFill>
                <a:effectLst/>
                <a:latin typeface="+mn-lt"/>
                <a:ea typeface="+mn-ea"/>
                <a:cs typeface="+mn-cs"/>
              </a:rPr>
              <a:t>Firstly, I will load a rootkit, which hide a process and PatchGuard reacts on this manipulation via Blue Screen of Death (BSOD). </a:t>
            </a:r>
          </a:p>
          <a:p>
            <a:r>
              <a:rPr lang="en-US" sz="1200" kern="1200" dirty="0">
                <a:solidFill>
                  <a:schemeClr val="tx1"/>
                </a:solidFill>
                <a:effectLst/>
                <a:latin typeface="+mn-lt"/>
                <a:ea typeface="+mn-ea"/>
                <a:cs typeface="+mn-cs"/>
              </a:rPr>
              <a:t>Secondly, I will load an exploit which disables PatchGuard and hides a process. In this case we won’t see a BSOD. </a:t>
            </a:r>
          </a:p>
          <a:p>
            <a:r>
              <a:rPr lang="en-US" sz="1200" kern="1200" dirty="0">
                <a:solidFill>
                  <a:schemeClr val="tx1"/>
                </a:solidFill>
                <a:effectLst/>
                <a:latin typeface="+mn-lt"/>
                <a:ea typeface="+mn-ea"/>
                <a:cs typeface="+mn-cs"/>
              </a:rPr>
              <a:t>Finally, I’ll present you a new memory protector, which stops this exploit and protects the operating system. </a:t>
            </a:r>
          </a:p>
          <a:p>
            <a:r>
              <a:rPr lang="en-US" sz="1200" kern="1200" dirty="0">
                <a:solidFill>
                  <a:schemeClr val="tx1"/>
                </a:solidFill>
                <a:effectLst/>
                <a:latin typeface="+mn-lt"/>
                <a:ea typeface="+mn-ea"/>
                <a:cs typeface="+mn-cs"/>
              </a:rPr>
              <a:t>Now we will see 3 videos. Let’s start. </a:t>
            </a:r>
          </a:p>
          <a:p>
            <a:r>
              <a:rPr lang="en-US" sz="1200" b="1" kern="1200" dirty="0">
                <a:solidFill>
                  <a:schemeClr val="tx1"/>
                </a:solidFill>
                <a:effectLst/>
                <a:latin typeface="+mn-lt"/>
                <a:ea typeface="+mn-ea"/>
                <a:cs typeface="+mn-cs"/>
              </a:rPr>
              <a:t>Second video</a:t>
            </a:r>
            <a:r>
              <a:rPr lang="en-US" sz="1200" kern="1200" dirty="0">
                <a:solidFill>
                  <a:schemeClr val="tx1"/>
                </a:solidFill>
                <a:effectLst/>
                <a:latin typeface="+mn-lt"/>
                <a:ea typeface="+mn-ea"/>
                <a:cs typeface="+mn-cs"/>
              </a:rPr>
              <a:t>: This infection was the starting point for my research. I thought how to prevent this or similar exploit by monitoring memory access. Let’s see what I achieved.</a:t>
            </a:r>
            <a:endParaRPr lang="en-US" dirty="0"/>
          </a:p>
        </p:txBody>
      </p:sp>
    </p:spTree>
    <p:extLst>
      <p:ext uri="{BB962C8B-B14F-4D97-AF65-F5344CB8AC3E}">
        <p14:creationId xmlns:p14="http://schemas.microsoft.com/office/powerpoint/2010/main" val="341296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results of these 3 scenarios. We can see that only in the final video the operating system has been protected. The new memory interceptor blocks the exploit and prevents malware infection at early stage. </a:t>
            </a:r>
            <a:endParaRPr lang="en-US" dirty="0"/>
          </a:p>
        </p:txBody>
      </p:sp>
    </p:spTree>
    <p:extLst>
      <p:ext uri="{BB962C8B-B14F-4D97-AF65-F5344CB8AC3E}">
        <p14:creationId xmlns:p14="http://schemas.microsoft.com/office/powerpoint/2010/main" val="219104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sort of malware attacks can we prevent?</a:t>
            </a:r>
          </a:p>
          <a:p>
            <a:r>
              <a:rPr lang="en-US" sz="1200" kern="1200" dirty="0">
                <a:solidFill>
                  <a:schemeClr val="tx1"/>
                </a:solidFill>
                <a:effectLst/>
                <a:latin typeface="+mn-lt"/>
                <a:ea typeface="+mn-ea"/>
                <a:cs typeface="+mn-cs"/>
              </a:rPr>
              <a:t>Let's think of some scenarios that this memory interceptor will face and try to specify its requirements. Modern malware can read sensitive data from the memory. </a:t>
            </a:r>
          </a:p>
          <a:p>
            <a:r>
              <a:rPr lang="en-US" sz="1200" kern="1200" dirty="0">
                <a:solidFill>
                  <a:schemeClr val="tx1"/>
                </a:solidFill>
                <a:effectLst/>
                <a:latin typeface="+mn-lt"/>
                <a:ea typeface="+mn-ea"/>
                <a:cs typeface="+mn-cs"/>
              </a:rPr>
              <a:t>It can change the memory content, for example, by hooking, unlinking, or patching. And also the unknown code execution can create a new thread.</a:t>
            </a:r>
            <a:endParaRPr lang="en-US" dirty="0"/>
          </a:p>
        </p:txBody>
      </p:sp>
    </p:spTree>
    <p:extLst>
      <p:ext uri="{BB962C8B-B14F-4D97-AF65-F5344CB8AC3E}">
        <p14:creationId xmlns:p14="http://schemas.microsoft.com/office/powerpoint/2010/main" val="2936303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we need to control all possible memory accesses: reading, writing, and executing.</a:t>
            </a:r>
          </a:p>
          <a:p>
            <a:r>
              <a:rPr lang="en-US" sz="1200" kern="1200" dirty="0">
                <a:solidFill>
                  <a:schemeClr val="tx1"/>
                </a:solidFill>
                <a:effectLst/>
                <a:latin typeface="+mn-lt"/>
                <a:ea typeface="+mn-ea"/>
                <a:cs typeface="+mn-cs"/>
              </a:rPr>
              <a:t>So, for each memory access, we will log the following triple: source address, destination address, and the type of accessing.</a:t>
            </a:r>
          </a:p>
          <a:p>
            <a:r>
              <a:rPr lang="en-US" sz="1200" kern="1200" dirty="0">
                <a:solidFill>
                  <a:schemeClr val="tx1"/>
                </a:solidFill>
                <a:effectLst/>
                <a:latin typeface="+mn-lt"/>
                <a:ea typeface="+mn-ea"/>
                <a:cs typeface="+mn-cs"/>
              </a:rPr>
              <a:t>It will be also good to filter all these accesses, for example to monitor memory access only from a suspicious driver or to limit access to the sensitive data in the memory. </a:t>
            </a:r>
            <a:endParaRPr lang="en-US" dirty="0"/>
          </a:p>
        </p:txBody>
      </p:sp>
    </p:spTree>
    <p:extLst>
      <p:ext uri="{BB962C8B-B14F-4D97-AF65-F5344CB8AC3E}">
        <p14:creationId xmlns:p14="http://schemas.microsoft.com/office/powerpoint/2010/main" val="1322443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propose to divide memory into three parts: Source range, Destination range and others. Memory protector controls memory accesses only from the source range to the destination range and skips all the rest.</a:t>
            </a:r>
          </a:p>
          <a:p>
            <a:r>
              <a:rPr lang="en-US" sz="1200" kern="1200" dirty="0">
                <a:solidFill>
                  <a:schemeClr val="tx1"/>
                </a:solidFill>
                <a:effectLst/>
                <a:latin typeface="+mn-lt"/>
                <a:ea typeface="+mn-ea"/>
                <a:cs typeface="+mn-cs"/>
              </a:rPr>
              <a:t>Source range can include, for example, the beginning and ending addresses of the entire driver in memory. Destination range can contain the range of addresses and can also include just one address to reveal a patching attack. </a:t>
            </a:r>
          </a:p>
          <a:p>
            <a:r>
              <a:rPr lang="en-US" sz="1200" kern="1200" dirty="0">
                <a:solidFill>
                  <a:schemeClr val="tx1"/>
                </a:solidFill>
                <a:effectLst/>
                <a:latin typeface="+mn-lt"/>
                <a:ea typeface="+mn-ea"/>
                <a:cs typeface="+mn-cs"/>
              </a:rPr>
              <a:t>What else do we need? Compile and load this memory interceptor like any other driver. And keep it up to date. This tool has to support the newest Windows 10 64 bit and multi-core CPUs. That’s it. But how to achieve this?</a:t>
            </a:r>
            <a:endParaRPr lang="en-US" dirty="0"/>
          </a:p>
        </p:txBody>
      </p:sp>
    </p:spTree>
    <p:extLst>
      <p:ext uri="{BB962C8B-B14F-4D97-AF65-F5344CB8AC3E}">
        <p14:creationId xmlns:p14="http://schemas.microsoft.com/office/powerpoint/2010/main" val="119851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move on to the question – what tools and technologies a</a:t>
            </a:r>
            <a:r>
              <a:rPr lang="en-US" sz="1200" b="1" u="wavy"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 available at the moment? Windows protection mechanis</a:t>
            </a:r>
            <a:r>
              <a:rPr lang="en-US" sz="1200" u="wavy" kern="1200" dirty="0">
                <a:solidFill>
                  <a:schemeClr val="tx1"/>
                </a:solidFill>
                <a:effectLst/>
                <a:latin typeface="+mn-lt"/>
                <a:ea typeface="+mn-ea"/>
                <a:cs typeface="+mn-cs"/>
              </a:rPr>
              <a:t>ms</a:t>
            </a:r>
            <a:r>
              <a:rPr lang="en-US" sz="1200" kern="1200" dirty="0">
                <a:solidFill>
                  <a:schemeClr val="tx1"/>
                </a:solidFill>
                <a:effectLst/>
                <a:latin typeface="+mn-lt"/>
                <a:ea typeface="+mn-ea"/>
                <a:cs typeface="+mn-cs"/>
              </a:rPr>
              <a:t> such as a process security and access rights regulate only the user-mode memory. </a:t>
            </a:r>
          </a:p>
          <a:p>
            <a:r>
              <a:rPr lang="en-US" sz="1200" kern="1200" dirty="0">
                <a:solidFill>
                  <a:schemeClr val="tx1"/>
                </a:solidFill>
                <a:effectLst/>
                <a:latin typeface="+mn-lt"/>
                <a:ea typeface="+mn-ea"/>
                <a:cs typeface="+mn-cs"/>
              </a:rPr>
              <a:t>There are no built-in tools for controlling kernel-mode memory so far. </a:t>
            </a:r>
          </a:p>
          <a:p>
            <a:r>
              <a:rPr lang="en-US" sz="1200" kern="1200" dirty="0">
                <a:solidFill>
                  <a:schemeClr val="tx1"/>
                </a:solidFill>
                <a:effectLst/>
                <a:latin typeface="+mn-lt"/>
                <a:ea typeface="+mn-ea"/>
                <a:cs typeface="+mn-cs"/>
              </a:rPr>
              <a:t>So what can help us to prevent unauthorized access in the kernel mode? </a:t>
            </a:r>
            <a:endParaRPr lang="en-US" dirty="0"/>
          </a:p>
        </p:txBody>
      </p:sp>
    </p:spTree>
    <p:extLst>
      <p:ext uri="{BB962C8B-B14F-4D97-AF65-F5344CB8AC3E}">
        <p14:creationId xmlns:p14="http://schemas.microsoft.com/office/powerpoint/2010/main" val="355119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most interesting memory </a:t>
            </a:r>
            <a:r>
              <a:rPr lang="en-US" sz="1200" kern="1200" dirty="0" err="1">
                <a:solidFill>
                  <a:schemeClr val="tx1"/>
                </a:solidFill>
                <a:effectLst/>
                <a:latin typeface="+mn-lt"/>
                <a:ea typeface="+mn-ea"/>
                <a:cs typeface="+mn-cs"/>
              </a:rPr>
              <a:t>mónitoring</a:t>
            </a:r>
            <a:r>
              <a:rPr lang="en-US" sz="1200" kern="1200" dirty="0">
                <a:solidFill>
                  <a:schemeClr val="tx1"/>
                </a:solidFill>
                <a:effectLst/>
                <a:latin typeface="+mn-lt"/>
                <a:ea typeface="+mn-ea"/>
                <a:cs typeface="+mn-cs"/>
              </a:rPr>
              <a:t> methods and projects are here.</a:t>
            </a:r>
          </a:p>
          <a:p>
            <a:r>
              <a:rPr lang="en-US" sz="1200" kern="1200" dirty="0">
                <a:solidFill>
                  <a:schemeClr val="tx1"/>
                </a:solidFill>
                <a:effectLst/>
                <a:latin typeface="+mn-lt"/>
                <a:ea typeface="+mn-ea"/>
                <a:cs typeface="+mn-cs"/>
              </a:rPr>
              <a:t>All methods can be divided into two groups: based on operating system facilities and based on hardware virtualization technology. OS-based methods can be separated into two subgroups: based on hooking memory management functions, and based on handling page fault exceptions. </a:t>
            </a:r>
          </a:p>
          <a:p>
            <a:r>
              <a:rPr lang="en-US" sz="1200" kern="1200" dirty="0">
                <a:solidFill>
                  <a:schemeClr val="tx1"/>
                </a:solidFill>
                <a:effectLst/>
                <a:latin typeface="+mn-lt"/>
                <a:ea typeface="+mn-ea"/>
                <a:cs typeface="+mn-cs"/>
              </a:rPr>
              <a:t>Hypervisor-based methods can also be divided into two groups. The first one </a:t>
            </a:r>
            <a:r>
              <a:rPr lang="en-US" sz="1200" u="wavy" kern="1200" dirty="0">
                <a:solidFill>
                  <a:schemeClr val="tx1"/>
                </a:solidFill>
                <a:effectLst/>
                <a:latin typeface="+mn-lt"/>
                <a:ea typeface="+mn-ea"/>
                <a:cs typeface="+mn-cs"/>
              </a:rPr>
              <a:t>handles page fault exceptions</a:t>
            </a:r>
            <a:r>
              <a:rPr lang="en-US" sz="1200" kern="1200" dirty="0">
                <a:solidFill>
                  <a:schemeClr val="tx1"/>
                </a:solidFill>
                <a:effectLst/>
                <a:latin typeface="+mn-lt"/>
                <a:ea typeface="+mn-ea"/>
                <a:cs typeface="+mn-cs"/>
              </a:rPr>
              <a:t>, while the second one applies a new </a:t>
            </a:r>
            <a:r>
              <a:rPr lang="en-US" sz="1200" u="wavy" kern="1200" dirty="0">
                <a:solidFill>
                  <a:schemeClr val="tx1"/>
                </a:solidFill>
                <a:effectLst/>
                <a:latin typeface="+mn-lt"/>
                <a:ea typeface="+mn-ea"/>
                <a:cs typeface="+mn-cs"/>
              </a:rPr>
              <a:t>virtualization extension</a:t>
            </a:r>
            <a:r>
              <a:rPr lang="en-US" sz="1200" kern="1200" dirty="0">
                <a:solidFill>
                  <a:schemeClr val="tx1"/>
                </a:solidFill>
                <a:effectLst/>
                <a:latin typeface="+mn-lt"/>
                <a:ea typeface="+mn-ea"/>
                <a:cs typeface="+mn-cs"/>
              </a:rPr>
              <a:t> – EPT to track </a:t>
            </a:r>
            <a:r>
              <a:rPr lang="en-US" sz="1200" u="wavy"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memory accesses. </a:t>
            </a:r>
            <a:endParaRPr lang="en-US" dirty="0"/>
          </a:p>
        </p:txBody>
      </p:sp>
    </p:spTree>
    <p:extLst>
      <p:ext uri="{BB962C8B-B14F-4D97-AF65-F5344CB8AC3E}">
        <p14:creationId xmlns:p14="http://schemas.microsoft.com/office/powerpoint/2010/main" val="1644458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the table of existing projects, which are based on the corresponding methods. We can see that </a:t>
            </a:r>
            <a:r>
              <a:rPr lang="en-US" sz="1200" u="sng" kern="1200" dirty="0">
                <a:solidFill>
                  <a:schemeClr val="tx1"/>
                </a:solidFill>
                <a:effectLst/>
                <a:latin typeface="+mn-lt"/>
                <a:ea typeface="+mn-ea"/>
                <a:cs typeface="+mn-cs"/>
              </a:rPr>
              <a:t>none-of-them</a:t>
            </a:r>
            <a:r>
              <a:rPr lang="en-US" sz="1200" kern="1200" dirty="0">
                <a:solidFill>
                  <a:schemeClr val="tx1"/>
                </a:solidFill>
                <a:effectLst/>
                <a:latin typeface="+mn-lt"/>
                <a:ea typeface="+mn-ea"/>
                <a:cs typeface="+mn-cs"/>
              </a:rPr>
              <a:t> controls all three memory accesses at the same time. So, I decided to create a new memory </a:t>
            </a:r>
            <a:r>
              <a:rPr lang="en-US" sz="1200" kern="1200" dirty="0" err="1">
                <a:solidFill>
                  <a:schemeClr val="tx1"/>
                </a:solidFill>
                <a:effectLst/>
                <a:latin typeface="+mn-lt"/>
                <a:ea typeface="+mn-ea"/>
                <a:cs typeface="+mn-cs"/>
              </a:rPr>
              <a:t>mónitoring</a:t>
            </a:r>
            <a:r>
              <a:rPr lang="en-US" sz="1200" kern="1200" dirty="0">
                <a:solidFill>
                  <a:schemeClr val="tx1"/>
                </a:solidFill>
                <a:effectLst/>
                <a:latin typeface="+mn-lt"/>
                <a:ea typeface="+mn-ea"/>
                <a:cs typeface="+mn-cs"/>
              </a:rPr>
              <a:t> tool, which will meet all these requirements. I named it Memory Monitor of Read- Write- and </a:t>
            </a:r>
            <a:r>
              <a:rPr lang="en-US" sz="1200" kern="1200" dirty="0" err="1">
                <a:solidFill>
                  <a:schemeClr val="tx1"/>
                </a:solidFill>
                <a:effectLst/>
                <a:latin typeface="+mn-lt"/>
                <a:ea typeface="+mn-ea"/>
                <a:cs typeface="+mn-cs"/>
              </a:rPr>
              <a:t>eXecute</a:t>
            </a:r>
            <a:r>
              <a:rPr lang="en-US" sz="1200" kern="1200" dirty="0">
                <a:solidFill>
                  <a:schemeClr val="tx1"/>
                </a:solidFill>
                <a:effectLst/>
                <a:latin typeface="+mn-lt"/>
                <a:ea typeface="+mn-ea"/>
                <a:cs typeface="+mn-cs"/>
              </a:rPr>
              <a:t> access or just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So what technology can be used as a basis for this new tool?</a:t>
            </a:r>
            <a:endParaRPr lang="en-US" dirty="0"/>
          </a:p>
        </p:txBody>
      </p:sp>
    </p:spTree>
    <p:extLst>
      <p:ext uri="{BB962C8B-B14F-4D97-AF65-F5344CB8AC3E}">
        <p14:creationId xmlns:p14="http://schemas.microsoft.com/office/powerpoint/2010/main" val="241039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EPT technology, which has recently been integrated in Intel processors, seems very perspective. It is called VT-x with Extended Page Tables (</a:t>
            </a:r>
            <a:r>
              <a:rPr lang="en-US" sz="1200" kern="1200" dirty="0" err="1">
                <a:solidFill>
                  <a:schemeClr val="tx1"/>
                </a:solidFill>
                <a:effectLst/>
                <a:latin typeface="+mn-lt"/>
                <a:ea typeface="+mn-ea"/>
                <a:cs typeface="+mn-cs"/>
              </a:rPr>
              <a:t>EeePeeTee</a:t>
            </a:r>
            <a:r>
              <a:rPr lang="en-US" sz="1200" kern="1200" dirty="0">
                <a:solidFill>
                  <a:schemeClr val="tx1"/>
                </a:solidFill>
                <a:effectLst/>
                <a:latin typeface="+mn-lt"/>
                <a:ea typeface="+mn-ea"/>
                <a:cs typeface="+mn-cs"/>
              </a:rPr>
              <a:t>). I’ll give you a brief overview of this technology, its paging structures, and how to use EPT to monitor and control the memory access.</a:t>
            </a:r>
            <a:endParaRPr lang="en-US" dirty="0"/>
          </a:p>
        </p:txBody>
      </p:sp>
    </p:spTree>
    <p:extLst>
      <p:ext uri="{BB962C8B-B14F-4D97-AF65-F5344CB8AC3E}">
        <p14:creationId xmlns:p14="http://schemas.microsoft.com/office/powerpoint/2010/main" val="2345729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the mechanism of address translation between the guest memory and the host memory. Without EPT once guest memory is </a:t>
            </a:r>
            <a:r>
              <a:rPr lang="en-US" sz="1200" kern="1200" dirty="0" err="1">
                <a:solidFill>
                  <a:schemeClr val="tx1"/>
                </a:solidFill>
                <a:effectLst/>
                <a:latin typeface="+mn-lt"/>
                <a:ea typeface="+mn-ea"/>
                <a:cs typeface="+mn-cs"/>
              </a:rPr>
              <a:t>accesséd</a:t>
            </a:r>
            <a:r>
              <a:rPr lang="en-US" sz="1200" kern="1200" dirty="0">
                <a:solidFill>
                  <a:schemeClr val="tx1"/>
                </a:solidFill>
                <a:effectLst/>
                <a:latin typeface="+mn-lt"/>
                <a:ea typeface="+mn-ea"/>
                <a:cs typeface="+mn-cs"/>
              </a:rPr>
              <a:t>, the translation between the guest virtual address and guest physical address starts happening. Then we receive the guest physical address. Without EPT this very guest physical address is used to access the host memory. </a:t>
            </a:r>
            <a:endParaRPr lang="en-US" dirty="0"/>
          </a:p>
        </p:txBody>
      </p:sp>
    </p:spTree>
    <p:extLst>
      <p:ext uri="{BB962C8B-B14F-4D97-AF65-F5344CB8AC3E}">
        <p14:creationId xmlns:p14="http://schemas.microsoft.com/office/powerpoint/2010/main" val="335029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ideas I’m going to present you are based not only on my work but also on the research made by Satoshi </a:t>
            </a:r>
            <a:r>
              <a:rPr lang="en-US" sz="1200" kern="1200" dirty="0" err="1">
                <a:solidFill>
                  <a:schemeClr val="tx1"/>
                </a:solidFill>
                <a:effectLst/>
                <a:latin typeface="+mn-lt"/>
                <a:ea typeface="+mn-ea"/>
                <a:cs typeface="+mn-cs"/>
              </a:rPr>
              <a:t>Tanda</a:t>
            </a:r>
            <a:r>
              <a:rPr lang="en-US" sz="1200" kern="1200" dirty="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2044237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EPT we get an additio</a:t>
            </a:r>
            <a:r>
              <a:rPr lang="en-US" sz="1200" u="wavy" kern="1200" dirty="0">
                <a:solidFill>
                  <a:schemeClr val="tx1"/>
                </a:solidFill>
                <a:effectLst/>
                <a:latin typeface="+mn-lt"/>
                <a:ea typeface="+mn-ea"/>
                <a:cs typeface="+mn-cs"/>
              </a:rPr>
              <a:t>nal</a:t>
            </a:r>
            <a:r>
              <a:rPr lang="en-US" sz="1200" kern="1200" dirty="0">
                <a:solidFill>
                  <a:schemeClr val="tx1"/>
                </a:solidFill>
                <a:effectLst/>
                <a:latin typeface="+mn-lt"/>
                <a:ea typeface="+mn-ea"/>
                <a:cs typeface="+mn-cs"/>
              </a:rPr>
              <a:t> or a second level address translation. This case is on the right. EPT plays the role of an intermediary during address translation. The guest mapping is the same. But now, we receive the host physical address by traversing the EPT structures. These structures are very similar to the paging structures in the protected mode and determine the mapping between the guest memory and the host memory. Let’s zoom in on EPT paging structures.</a:t>
            </a:r>
            <a:endParaRPr lang="en-US" dirty="0"/>
          </a:p>
        </p:txBody>
      </p:sp>
    </p:spTree>
    <p:extLst>
      <p:ext uri="{BB962C8B-B14F-4D97-AF65-F5344CB8AC3E}">
        <p14:creationId xmlns:p14="http://schemas.microsoft.com/office/powerpoint/2010/main" val="4053064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we are looking at the fourth EPT tables or leaves of EPT tree, which are called the EPT Page Tables. This table includes a lot of entries, which contain information about a single 4 Kilobyte memory page. Each EPT entry includes access bits and page frame number PFN. This PFN is a host physical address of the corresponding memory page. EPT access bits indicate whether read- write or execute-access is allowed for this page. Intel manual says that ‘any attempts at disallowed accesses will involve EPT violation and cause </a:t>
            </a:r>
            <a:r>
              <a:rPr lang="en-US" sz="1200" kern="1200" dirty="0" err="1">
                <a:solidFill>
                  <a:schemeClr val="tx1"/>
                </a:solidFill>
                <a:effectLst/>
                <a:latin typeface="+mn-lt"/>
                <a:ea typeface="+mn-ea"/>
                <a:cs typeface="+mn-cs"/>
              </a:rPr>
              <a:t>VeeM</a:t>
            </a:r>
            <a:r>
              <a:rPr lang="en-US" sz="1200" kern="1200" dirty="0">
                <a:solidFill>
                  <a:schemeClr val="tx1"/>
                </a:solidFill>
                <a:effectLst/>
                <a:latin typeface="+mn-lt"/>
                <a:ea typeface="+mn-ea"/>
                <a:cs typeface="+mn-cs"/>
              </a:rPr>
              <a:t> exits’. Also the hypervisor can limit access to this page by changing its PFN value. In order to intercept or skip each memory access, we configure the access bits in the corresponding EPT page table entries. </a:t>
            </a:r>
            <a:endParaRPr lang="en-US" dirty="0"/>
          </a:p>
        </p:txBody>
      </p:sp>
    </p:spTree>
    <p:extLst>
      <p:ext uri="{BB962C8B-B14F-4D97-AF65-F5344CB8AC3E}">
        <p14:creationId xmlns:p14="http://schemas.microsoft.com/office/powerpoint/2010/main" val="2665265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two main scenarios of using EPT. If this memory access is not allowed, it involves EPT violation and causes VM exit. At this moment the hypervisor is able to log access to this memory page. After that control goes to physical memory and comes back to the guest, see central figure. </a:t>
            </a:r>
          </a:p>
          <a:p>
            <a:r>
              <a:rPr lang="en-US" sz="1200" kern="1200" dirty="0">
                <a:solidFill>
                  <a:schemeClr val="tx1"/>
                </a:solidFill>
                <a:effectLst/>
                <a:latin typeface="+mn-lt"/>
                <a:ea typeface="+mn-ea"/>
                <a:cs typeface="+mn-cs"/>
              </a:rPr>
              <a:t>But, if this memory access is allowed according to the EPT bits, the hypervisor skips this access. </a:t>
            </a:r>
          </a:p>
          <a:p>
            <a:r>
              <a:rPr lang="en-US" sz="1200" kern="1200" dirty="0">
                <a:solidFill>
                  <a:schemeClr val="tx1"/>
                </a:solidFill>
                <a:effectLst/>
                <a:latin typeface="+mn-lt"/>
                <a:ea typeface="+mn-ea"/>
                <a:cs typeface="+mn-cs"/>
              </a:rPr>
              <a:t>We can see, that by changing EPT setting a hypervisor can </a:t>
            </a:r>
            <a:r>
              <a:rPr lang="en-US" sz="1200" kern="1200" dirty="0" err="1">
                <a:solidFill>
                  <a:schemeClr val="tx1"/>
                </a:solidFill>
                <a:effectLst/>
                <a:latin typeface="+mn-lt"/>
                <a:ea typeface="+mn-ea"/>
                <a:cs typeface="+mn-cs"/>
              </a:rPr>
              <a:t>ímplement</a:t>
            </a:r>
            <a:r>
              <a:rPr lang="en-US" sz="1200" kern="1200" dirty="0">
                <a:solidFill>
                  <a:schemeClr val="tx1"/>
                </a:solidFill>
                <a:effectLst/>
                <a:latin typeface="+mn-lt"/>
                <a:ea typeface="+mn-ea"/>
                <a:cs typeface="+mn-cs"/>
              </a:rPr>
              <a:t> various algorithms. This is exactly what we’ve been looking for.</a:t>
            </a:r>
            <a:endParaRPr lang="en-US" dirty="0"/>
          </a:p>
        </p:txBody>
      </p:sp>
    </p:spTree>
    <p:extLst>
      <p:ext uri="{BB962C8B-B14F-4D97-AF65-F5344CB8AC3E}">
        <p14:creationId xmlns:p14="http://schemas.microsoft.com/office/powerpoint/2010/main" val="361422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move on to the final question how to apply these EPT features to control access only from the source range to the destination range and skip all the rest.</a:t>
            </a:r>
          </a:p>
          <a:p>
            <a:r>
              <a:rPr lang="en-US" sz="1200" kern="1200" dirty="0">
                <a:solidFill>
                  <a:schemeClr val="tx1"/>
                </a:solidFill>
                <a:effectLst/>
                <a:latin typeface="+mn-lt"/>
                <a:ea typeface="+mn-ea"/>
                <a:cs typeface="+mn-cs"/>
              </a:rPr>
              <a:t>We can combine skipping and trapping memory access in the following five steps. </a:t>
            </a:r>
            <a:endParaRPr lang="en-US" dirty="0"/>
          </a:p>
        </p:txBody>
      </p:sp>
    </p:spTree>
    <p:extLst>
      <p:ext uri="{BB962C8B-B14F-4D97-AF65-F5344CB8AC3E}">
        <p14:creationId xmlns:p14="http://schemas.microsoft.com/office/powerpoint/2010/main" val="3396945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let’s divide memory content into three sections: source range, destination range, and others memory addresses. </a:t>
            </a:r>
            <a:r>
              <a:rPr lang="en-US" sz="1200" u="wavy" kern="1200" dirty="0">
                <a:solidFill>
                  <a:schemeClr val="tx1"/>
                </a:solidFill>
                <a:effectLst/>
                <a:latin typeface="+mn-lt"/>
                <a:ea typeface="+mn-ea"/>
                <a:cs typeface="+mn-cs"/>
              </a:rPr>
              <a:t>The memory access attempts</a:t>
            </a:r>
            <a:r>
              <a:rPr lang="en-US" sz="1200" kern="1200" dirty="0">
                <a:solidFill>
                  <a:schemeClr val="tx1"/>
                </a:solidFill>
                <a:effectLst/>
                <a:latin typeface="+mn-lt"/>
                <a:ea typeface="+mn-ea"/>
                <a:cs typeface="+mn-cs"/>
              </a:rPr>
              <a:t> are shown by arrows. Here we have various accesses. For example, this is the access from the source range to the destination range, that one is from the destination range to others etc.</a:t>
            </a:r>
            <a:endParaRPr lang="en-US" dirty="0"/>
          </a:p>
        </p:txBody>
      </p:sp>
    </p:spTree>
    <p:extLst>
      <p:ext uri="{BB962C8B-B14F-4D97-AF65-F5344CB8AC3E}">
        <p14:creationId xmlns:p14="http://schemas.microsoft.com/office/powerpoint/2010/main" val="3291660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interested only in accesses from the source range, which are in red. We need to skip all other access, which are from the destination range and others. They are in green. </a:t>
            </a:r>
            <a:endParaRPr lang="en-US" dirty="0"/>
          </a:p>
        </p:txBody>
      </p:sp>
    </p:spTree>
    <p:extLst>
      <p:ext uri="{BB962C8B-B14F-4D97-AF65-F5344CB8AC3E}">
        <p14:creationId xmlns:p14="http://schemas.microsoft.com/office/powerpoint/2010/main" val="266738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achieve this, we can use the following EPT structure as a trap. This is </a:t>
            </a:r>
            <a:r>
              <a:rPr lang="en-US" sz="1200" u="wavy" kern="1200" dirty="0">
                <a:solidFill>
                  <a:schemeClr val="tx1"/>
                </a:solidFill>
                <a:effectLst/>
                <a:latin typeface="+mn-lt"/>
                <a:ea typeface="+mn-ea"/>
                <a:cs typeface="+mn-cs"/>
              </a:rPr>
              <a:t>EPT normal view</a:t>
            </a:r>
            <a:r>
              <a:rPr lang="en-US" sz="1200" kern="1200" dirty="0">
                <a:solidFill>
                  <a:schemeClr val="tx1"/>
                </a:solidFill>
                <a:effectLst/>
                <a:latin typeface="+mn-lt"/>
                <a:ea typeface="+mn-ea"/>
                <a:cs typeface="+mn-cs"/>
              </a:rPr>
              <a:t> structure. In this structure only execution access bits on the source range are disallowed. All other accesses are allowed and will be skipped. </a:t>
            </a:r>
          </a:p>
          <a:p>
            <a:r>
              <a:rPr lang="en-US" sz="1200" kern="1200" dirty="0">
                <a:solidFill>
                  <a:schemeClr val="tx1"/>
                </a:solidFill>
                <a:effectLst/>
                <a:latin typeface="+mn-lt"/>
                <a:ea typeface="+mn-ea"/>
                <a:cs typeface="+mn-cs"/>
              </a:rPr>
              <a:t>Now any code execution on the source range will involve EPT violation, which causes VM Exit. Hypervisor will trap it and we go to Step 2.</a:t>
            </a:r>
            <a:endParaRPr lang="en-US" dirty="0"/>
          </a:p>
        </p:txBody>
      </p:sp>
    </p:spTree>
    <p:extLst>
      <p:ext uri="{BB962C8B-B14F-4D97-AF65-F5344CB8AC3E}">
        <p14:creationId xmlns:p14="http://schemas.microsoft.com/office/powerpoint/2010/main" val="3716753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Control goes to the hypervisor. At this point we have accesses only from the source range. We are focusing only on the accesses to the destination range. We are filtering out all other accesses.</a:t>
            </a:r>
            <a:endParaRPr lang="en-US" dirty="0"/>
          </a:p>
        </p:txBody>
      </p:sp>
    </p:spTree>
    <p:extLst>
      <p:ext uri="{BB962C8B-B14F-4D97-AF65-F5344CB8AC3E}">
        <p14:creationId xmlns:p14="http://schemas.microsoft.com/office/powerpoint/2010/main" val="737069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achieve it we use another EPT structure as a second trap. This is EPT monitor view structure. This structure disallows accesses to the destination range and skips all other accesses. Any access to the destination range generates a VM Exit again and we move on to Step 3.</a:t>
            </a:r>
            <a:endParaRPr lang="en-US" dirty="0"/>
          </a:p>
        </p:txBody>
      </p:sp>
    </p:spTree>
    <p:extLst>
      <p:ext uri="{BB962C8B-B14F-4D97-AF65-F5344CB8AC3E}">
        <p14:creationId xmlns:p14="http://schemas.microsoft.com/office/powerpoint/2010/main" val="4269507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this point the control goes to the hypervisor again. Now we can log all related information: the source address, the destination address, and the type of </a:t>
            </a:r>
            <a:r>
              <a:rPr lang="en-US" sz="1200" kern="1200" dirty="0" err="1">
                <a:solidFill>
                  <a:schemeClr val="tx1"/>
                </a:solidFill>
                <a:effectLst/>
                <a:latin typeface="+mn-lt"/>
                <a:ea typeface="+mn-ea"/>
                <a:cs typeface="+mn-cs"/>
              </a:rPr>
              <a:t>áccess</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we can optionally protect the destination data from being read {RED} or overwritten. In order to achieve it we apply the following 3 procedures:</a:t>
            </a:r>
          </a:p>
          <a:p>
            <a:endParaRPr lang="en-US" dirty="0"/>
          </a:p>
        </p:txBody>
      </p:sp>
    </p:spTree>
    <p:extLst>
      <p:ext uri="{BB962C8B-B14F-4D97-AF65-F5344CB8AC3E}">
        <p14:creationId xmlns:p14="http://schemas.microsoft.com/office/powerpoint/2010/main" val="985780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About a year-and-half ago I found his blog, where he carried out a huge research about how Patch Guard can be bypassed. He is really good at reverse engineering, hypervisors, and also he is a professional developer. I found his results very interesting and suggested him an idea of how to protect PatchGuard from being defeated. </a:t>
            </a:r>
          </a:p>
          <a:p>
            <a:r>
              <a:rPr lang="en-US" sz="1200" kern="1200" dirty="0">
                <a:solidFill>
                  <a:schemeClr val="tx1"/>
                </a:solidFill>
                <a:effectLst/>
                <a:latin typeface="+mn-lt"/>
                <a:ea typeface="+mn-ea"/>
                <a:cs typeface="+mn-cs"/>
              </a:rPr>
              <a:t>And here is the result of our collaboration. Accesses to the computer memory can be illustrated as a road traffic and this traffic looks like the left picture.</a:t>
            </a:r>
            <a:endParaRPr lang="en-US" dirty="0"/>
          </a:p>
        </p:txBody>
      </p:sp>
    </p:spTree>
    <p:extLst>
      <p:ext uri="{BB962C8B-B14F-4D97-AF65-F5344CB8AC3E}">
        <p14:creationId xmlns:p14="http://schemas.microsoft.com/office/powerpoint/2010/main" val="2115429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We change PFN value of the secret page to the substitute one, for example, to the null page. This helps to protect the original data. (2) We allow read- and write- access to this page. (3) We set Monitor Trap Flag (MTF).</a:t>
            </a:r>
          </a:p>
          <a:p>
            <a:r>
              <a:rPr lang="en-US" sz="1200" kern="1200" dirty="0">
                <a:solidFill>
                  <a:schemeClr val="tx1"/>
                </a:solidFill>
                <a:effectLst/>
                <a:latin typeface="+mn-lt"/>
                <a:ea typeface="+mn-ea"/>
                <a:cs typeface="+mn-cs"/>
              </a:rPr>
              <a:t>Setting MTF flag enables the system to generate VM Exit after executing each instruction. As a result, after the guest operating system reads the replaced page by executing just one instruction, the control goes automatically to the hypervisor again and we move on to Step 4.</a:t>
            </a:r>
            <a:endParaRPr lang="en-US" dirty="0"/>
          </a:p>
        </p:txBody>
      </p:sp>
    </p:spTree>
    <p:extLst>
      <p:ext uri="{BB962C8B-B14F-4D97-AF65-F5344CB8AC3E}">
        <p14:creationId xmlns:p14="http://schemas.microsoft.com/office/powerpoint/2010/main" val="1705754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We’ve just avoided an access to the secret data. We need to restore the original settings. </a:t>
            </a:r>
          </a:p>
          <a:p>
            <a:r>
              <a:rPr lang="en-US" sz="1200" kern="1200" dirty="0">
                <a:solidFill>
                  <a:schemeClr val="tx1"/>
                </a:solidFill>
                <a:effectLst/>
                <a:latin typeface="+mn-lt"/>
                <a:ea typeface="+mn-ea"/>
                <a:cs typeface="+mn-cs"/>
              </a:rPr>
              <a:t>We apply the following 3 procedures: (1) We set PFN value to the original page with secret data. (2) We block read- and write- access to this page. (3) We reset Monitor Trap Flag. This is the original EPT monitor view structure.</a:t>
            </a:r>
          </a:p>
          <a:p>
            <a:r>
              <a:rPr lang="en-US" sz="1200" kern="1200" dirty="0">
                <a:solidFill>
                  <a:schemeClr val="tx1"/>
                </a:solidFill>
                <a:effectLst/>
                <a:latin typeface="+mn-lt"/>
                <a:ea typeface="+mn-ea"/>
                <a:cs typeface="+mn-cs"/>
              </a:rPr>
              <a:t>After that any access to the destination range will generate VM-Exit, and we move on to Step 3 again. Any execute access on other range will also generate VM-Exit, and we move on to Step 5. We’ve already considered Step 3. Now we go to the final Step 5.</a:t>
            </a:r>
            <a:endParaRPr lang="en-US" dirty="0"/>
          </a:p>
        </p:txBody>
      </p:sp>
    </p:spTree>
    <p:extLst>
      <p:ext uri="{BB962C8B-B14F-4D97-AF65-F5344CB8AC3E}">
        <p14:creationId xmlns:p14="http://schemas.microsoft.com/office/powerpoint/2010/main" val="3528043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we trap an execution on destination range and others memory addresses. </a:t>
            </a:r>
          </a:p>
          <a:p>
            <a:r>
              <a:rPr lang="en-US" sz="1200" kern="1200" dirty="0">
                <a:solidFill>
                  <a:schemeClr val="tx1"/>
                </a:solidFill>
                <a:effectLst/>
                <a:latin typeface="+mn-lt"/>
                <a:ea typeface="+mn-ea"/>
                <a:cs typeface="+mn-cs"/>
              </a:rPr>
              <a:t>We double check if this VM Exit address belongs to the source range. If it doesn’t, it means that this code is out of our control and we don’t need to control it. </a:t>
            </a:r>
          </a:p>
          <a:p>
            <a:r>
              <a:rPr lang="en-US" sz="1200" kern="1200" dirty="0">
                <a:solidFill>
                  <a:schemeClr val="tx1"/>
                </a:solidFill>
                <a:effectLst/>
                <a:latin typeface="+mn-lt"/>
                <a:ea typeface="+mn-ea"/>
                <a:cs typeface="+mn-cs"/>
              </a:rPr>
              <a:t>So we change EPT from monitor view to normal view to be ready for trapping a new code execution on the source range. That’s it. </a:t>
            </a:r>
            <a:endParaRPr lang="en-US" dirty="0"/>
          </a:p>
        </p:txBody>
      </p:sp>
    </p:spTree>
    <p:extLst>
      <p:ext uri="{BB962C8B-B14F-4D97-AF65-F5344CB8AC3E}">
        <p14:creationId xmlns:p14="http://schemas.microsoft.com/office/powerpoint/2010/main" val="1378831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summary of the interaction between two EPT structures: normal view and monitor view. Firstly, we set EPT normal view to intercept any access from the source range. Secondly, after trapping an execution on the source range, we change EPT pointer to the EPT monitor view. It helps us to log accesses only to the destination range. Thirdly, we can optionally protect the page by redirecting access to another page. And after an access to the substituted page we restore setting, this is step 4 and go back to the EPT monitor view. If we trap the execution, which we don’t need to control, we change EPT to the normal view.</a:t>
            </a:r>
            <a:endParaRPr lang="en-US" dirty="0"/>
          </a:p>
        </p:txBody>
      </p:sp>
    </p:spTree>
    <p:extLst>
      <p:ext uri="{BB962C8B-B14F-4D97-AF65-F5344CB8AC3E}">
        <p14:creationId xmlns:p14="http://schemas.microsoft.com/office/powerpoint/2010/main" val="1949962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checked all these ideas by developing a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hypervisor.</a:t>
            </a:r>
          </a:p>
          <a:p>
            <a:r>
              <a:rPr lang="en-US" sz="1200" kern="1200" dirty="0">
                <a:solidFill>
                  <a:schemeClr val="tx1"/>
                </a:solidFill>
                <a:effectLst/>
                <a:latin typeface="+mn-lt"/>
                <a:ea typeface="+mn-ea"/>
                <a:cs typeface="+mn-cs"/>
              </a:rPr>
              <a:t>Now let’s look at its architecture.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includes the following five components: </a:t>
            </a:r>
            <a:r>
              <a:rPr lang="en-US" sz="1200" kern="1200" dirty="0" err="1">
                <a:solidFill>
                  <a:schemeClr val="tx1"/>
                </a:solidFill>
                <a:effectLst/>
                <a:latin typeface="+mn-lt"/>
                <a:ea typeface="+mn-ea"/>
                <a:cs typeface="+mn-cs"/>
              </a:rPr>
              <a:t>HyperPlatform</a:t>
            </a:r>
            <a:r>
              <a:rPr lang="en-US" sz="1200" kern="1200" dirty="0">
                <a:solidFill>
                  <a:schemeClr val="tx1"/>
                </a:solidFill>
                <a:effectLst/>
                <a:latin typeface="+mn-lt"/>
                <a:ea typeface="+mn-ea"/>
                <a:cs typeface="+mn-cs"/>
              </a:rPr>
              <a:t>, Image Load Detector, Virtual-to-Physical Map Manager, EPT controller, and Source/Destination Range Manager. </a:t>
            </a:r>
            <a:endParaRPr lang="en-US" dirty="0"/>
          </a:p>
        </p:txBody>
      </p:sp>
    </p:spTree>
    <p:extLst>
      <p:ext uri="{BB962C8B-B14F-4D97-AF65-F5344CB8AC3E}">
        <p14:creationId xmlns:p14="http://schemas.microsoft.com/office/powerpoint/2010/main" val="3939017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err="1">
                <a:solidFill>
                  <a:schemeClr val="tx1"/>
                </a:solidFill>
                <a:effectLst/>
                <a:latin typeface="+mn-lt"/>
                <a:ea typeface="+mn-ea"/>
                <a:cs typeface="+mn-cs"/>
              </a:rPr>
              <a:t>HyperPlatform</a:t>
            </a:r>
            <a:r>
              <a:rPr lang="en-US" sz="1200" kern="1200" dirty="0">
                <a:solidFill>
                  <a:schemeClr val="tx1"/>
                </a:solidFill>
                <a:effectLst/>
                <a:latin typeface="+mn-lt"/>
                <a:ea typeface="+mn-ea"/>
                <a:cs typeface="+mn-cs"/>
              </a:rPr>
              <a:t> is the main component of this system, which is a bare-metal hypervisor and it is designed for intercepting various events in the operating system. </a:t>
            </a:r>
            <a:endParaRPr lang="en-US" dirty="0"/>
          </a:p>
        </p:txBody>
      </p:sp>
    </p:spTree>
    <p:extLst>
      <p:ext uri="{BB962C8B-B14F-4D97-AF65-F5344CB8AC3E}">
        <p14:creationId xmlns:p14="http://schemas.microsoft.com/office/powerpoint/2010/main" val="428246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Source and destination address ranges are formed by </a:t>
            </a:r>
            <a:r>
              <a:rPr lang="en-US" sz="1200" i="1" kern="1200" dirty="0">
                <a:solidFill>
                  <a:schemeClr val="tx1"/>
                </a:solidFill>
                <a:effectLst/>
                <a:latin typeface="+mn-lt"/>
                <a:ea typeface="+mn-ea"/>
                <a:cs typeface="+mn-cs"/>
              </a:rPr>
              <a:t>Image Load Detector</a:t>
            </a:r>
            <a:r>
              <a:rPr lang="en-US" sz="1200" kern="1200" dirty="0">
                <a:solidFill>
                  <a:schemeClr val="tx1"/>
                </a:solidFill>
                <a:effectLst/>
                <a:latin typeface="+mn-lt"/>
                <a:ea typeface="+mn-ea"/>
                <a:cs typeface="+mn-cs"/>
              </a:rPr>
              <a:t>. We set the addresses of recently loaded drivers as a source range. Destination range includes, for example, address of </a:t>
            </a:r>
            <a:r>
              <a:rPr lang="en-US" sz="1200" kern="1200" dirty="0" err="1">
                <a:solidFill>
                  <a:schemeClr val="tx1"/>
                </a:solidFill>
                <a:effectLst/>
                <a:latin typeface="+mn-lt"/>
                <a:ea typeface="+mn-ea"/>
                <a:cs typeface="+mn-cs"/>
              </a:rPr>
              <a:t>PoolBigPageTableSize</a:t>
            </a:r>
            <a:r>
              <a:rPr lang="en-US" sz="1200" kern="1200" dirty="0">
                <a:solidFill>
                  <a:schemeClr val="tx1"/>
                </a:solidFill>
                <a:effectLst/>
                <a:latin typeface="+mn-lt"/>
                <a:ea typeface="+mn-ea"/>
                <a:cs typeface="+mn-cs"/>
              </a:rPr>
              <a:t>, which we’ve seen in the video at the beginning. </a:t>
            </a:r>
            <a:endParaRPr lang="en-US" dirty="0"/>
          </a:p>
        </p:txBody>
      </p:sp>
    </p:spTree>
    <p:extLst>
      <p:ext uri="{BB962C8B-B14F-4D97-AF65-F5344CB8AC3E}">
        <p14:creationId xmlns:p14="http://schemas.microsoft.com/office/powerpoint/2010/main" val="3492410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Virtual-to-Physical Map Manager</a:t>
            </a:r>
            <a:r>
              <a:rPr lang="en-US" sz="1200" kern="1200" dirty="0">
                <a:solidFill>
                  <a:schemeClr val="tx1"/>
                </a:solidFill>
                <a:effectLst/>
                <a:latin typeface="+mn-lt"/>
                <a:ea typeface="+mn-ea"/>
                <a:cs typeface="+mn-cs"/>
              </a:rPr>
              <a:t> maintains mapping between virtual and physical addresses. Actually it is a supplementary component.</a:t>
            </a:r>
            <a:endParaRPr lang="en-US" dirty="0"/>
          </a:p>
        </p:txBody>
      </p:sp>
    </p:spTree>
    <p:extLst>
      <p:ext uri="{BB962C8B-B14F-4D97-AF65-F5344CB8AC3E}">
        <p14:creationId xmlns:p14="http://schemas.microsoft.com/office/powerpoint/2010/main" val="1115550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EPT controller</a:t>
            </a:r>
            <a:r>
              <a:rPr lang="en-US" sz="1200" kern="1200" dirty="0">
                <a:solidFill>
                  <a:schemeClr val="tx1"/>
                </a:solidFill>
                <a:effectLst/>
                <a:latin typeface="+mn-lt"/>
                <a:ea typeface="+mn-ea"/>
                <a:cs typeface="+mn-cs"/>
              </a:rPr>
              <a:t> is responsible for updating EPT Structures and handling EPT violations. </a:t>
            </a:r>
            <a:endParaRPr lang="en-US" dirty="0"/>
          </a:p>
        </p:txBody>
      </p:sp>
    </p:spTree>
    <p:extLst>
      <p:ext uri="{BB962C8B-B14F-4D97-AF65-F5344CB8AC3E}">
        <p14:creationId xmlns:p14="http://schemas.microsoft.com/office/powerpoint/2010/main" val="683042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last one is the </a:t>
            </a:r>
            <a:r>
              <a:rPr lang="en-US" sz="1200" i="1" kern="1200" dirty="0">
                <a:solidFill>
                  <a:schemeClr val="tx1"/>
                </a:solidFill>
                <a:effectLst/>
                <a:latin typeface="+mn-lt"/>
                <a:ea typeface="+mn-ea"/>
                <a:cs typeface="+mn-cs"/>
              </a:rPr>
              <a:t>Source/Destination Range Manager</a:t>
            </a:r>
            <a:r>
              <a:rPr lang="en-US" sz="1200" kern="1200" dirty="0">
                <a:solidFill>
                  <a:schemeClr val="tx1"/>
                </a:solidFill>
                <a:effectLst/>
                <a:latin typeface="+mn-lt"/>
                <a:ea typeface="+mn-ea"/>
                <a:cs typeface="+mn-cs"/>
              </a:rPr>
              <a:t>. This manager asks the EPT controller to update EPT access bits for the source and destination ranges.</a:t>
            </a:r>
            <a:endParaRPr lang="en-US" dirty="0"/>
          </a:p>
        </p:txBody>
      </p:sp>
    </p:spTree>
    <p:extLst>
      <p:ext uri="{BB962C8B-B14F-4D97-AF65-F5344CB8AC3E}">
        <p14:creationId xmlns:p14="http://schemas.microsoft.com/office/powerpoint/2010/main" val="370640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can see no traffic lights, no traffic signs, no road marking. Actually in computer memory we have a similar situation. </a:t>
            </a:r>
          </a:p>
          <a:p>
            <a:r>
              <a:rPr lang="en-US" sz="1200" kern="1200" dirty="0">
                <a:solidFill>
                  <a:schemeClr val="tx1"/>
                </a:solidFill>
                <a:effectLst/>
                <a:latin typeface="+mn-lt"/>
                <a:ea typeface="+mn-ea"/>
                <a:cs typeface="+mn-cs"/>
              </a:rPr>
              <a:t>My idea is to protect the memory by monitoring and controlling memory accesses. As a result, it will look like the right picture, where each car is counted and any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violations </a:t>
            </a:r>
            <a:r>
              <a:rPr lang="en-US" sz="1200" u="sng" kern="1200" dirty="0">
                <a:solidFill>
                  <a:schemeClr val="tx1"/>
                </a:solidFill>
                <a:effectLst/>
                <a:latin typeface="+mn-lt"/>
                <a:ea typeface="+mn-ea"/>
                <a:cs typeface="+mn-cs"/>
              </a:rPr>
              <a:t>/ˌ</a:t>
            </a:r>
            <a:r>
              <a:rPr lang="en-US" sz="1200" u="sng" kern="1200" dirty="0" err="1">
                <a:solidFill>
                  <a:schemeClr val="tx1"/>
                </a:solidFill>
                <a:effectLst/>
                <a:latin typeface="+mn-lt"/>
                <a:ea typeface="+mn-ea"/>
                <a:cs typeface="+mn-cs"/>
              </a:rPr>
              <a:t>vaɪəˈleɪʃ</a:t>
            </a:r>
            <a:r>
              <a:rPr lang="en-US" sz="1200" u="sng" kern="1200" dirty="0">
                <a:solidFill>
                  <a:schemeClr val="tx1"/>
                </a:solidFill>
                <a:effectLst/>
                <a:latin typeface="+mn-lt"/>
                <a:ea typeface="+mn-ea"/>
                <a:cs typeface="+mn-cs"/>
              </a:rPr>
              <a:t>(ə)n/</a:t>
            </a:r>
            <a:r>
              <a:rPr lang="en-US" sz="1200" kern="1200" dirty="0">
                <a:solidFill>
                  <a:schemeClr val="tx1"/>
                </a:solidFill>
                <a:effectLst/>
                <a:latin typeface="+mn-lt"/>
                <a:ea typeface="+mn-ea"/>
                <a:cs typeface="+mn-cs"/>
              </a:rPr>
              <a:t> will be recorded. </a:t>
            </a:r>
            <a:endParaRPr lang="en-US" dirty="0"/>
          </a:p>
        </p:txBody>
      </p:sp>
    </p:spTree>
    <p:extLst>
      <p:ext uri="{BB962C8B-B14F-4D97-AF65-F5344CB8AC3E}">
        <p14:creationId xmlns:p14="http://schemas.microsoft.com/office/powerpoint/2010/main" val="3621108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Architecture is quite simple, the source code is uploaded here.</a:t>
            </a:r>
            <a:endParaRPr lang="en-US" dirty="0"/>
          </a:p>
        </p:txBody>
      </p:sp>
    </p:spTree>
    <p:extLst>
      <p:ext uri="{BB962C8B-B14F-4D97-AF65-F5344CB8AC3E}">
        <p14:creationId xmlns:p14="http://schemas.microsoft.com/office/powerpoint/2010/main" val="3572542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736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is designed to be small. It is made up of less than 12,000 lines of code, which is less than 3% of XEN, for example. Also, it can be compiled on Visual Studio without any problems. It can be debugged with </a:t>
            </a:r>
            <a:r>
              <a:rPr lang="en-US" sz="1200" kern="1200" dirty="0" err="1">
                <a:solidFill>
                  <a:schemeClr val="tx1"/>
                </a:solidFill>
                <a:effectLst/>
                <a:latin typeface="+mn-lt"/>
                <a:ea typeface="+mn-ea"/>
                <a:cs typeface="+mn-cs"/>
              </a:rPr>
              <a:t>WinDbg</a:t>
            </a:r>
            <a:r>
              <a:rPr lang="en-US" sz="1200" kern="1200" dirty="0">
                <a:solidFill>
                  <a:schemeClr val="tx1"/>
                </a:solidFill>
                <a:effectLst/>
                <a:latin typeface="+mn-lt"/>
                <a:ea typeface="+mn-ea"/>
                <a:cs typeface="+mn-cs"/>
              </a:rPr>
              <a:t> just like a common Windows driver. </a:t>
            </a:r>
          </a:p>
          <a:p>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is very fast. The results showed that performance degradation was less than 10% in all tests except only one. It is quite positive. </a:t>
            </a:r>
          </a:p>
        </p:txBody>
      </p:sp>
    </p:spTree>
    <p:extLst>
      <p:ext uri="{BB962C8B-B14F-4D97-AF65-F5344CB8AC3E}">
        <p14:creationId xmlns:p14="http://schemas.microsoft.com/office/powerpoint/2010/main" val="3985068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is a very promising project, it works in the newest Windows 10 and supports multi-core CPUs. It provides integrity and confidentiality for both code and data in memory. It can prevent data leakage attacks, unauthorized software copying, and protect PatchGuard from being disabled.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is just a fishing rod to catch memory disclosure attacks, I’m planning to develop a fast fishing boat to catch more and more. Also I’d like to show you my future plans. </a:t>
            </a:r>
            <a:endParaRPr lang="en-US" dirty="0"/>
          </a:p>
        </p:txBody>
      </p:sp>
    </p:spTree>
    <p:extLst>
      <p:ext uri="{BB962C8B-B14F-4D97-AF65-F5344CB8AC3E}">
        <p14:creationId xmlns:p14="http://schemas.microsoft.com/office/powerpoint/2010/main" val="3847892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my research I usually ignore hardware tools for digital forensics and incident response, but now look at this device. </a:t>
            </a:r>
          </a:p>
          <a:p>
            <a:r>
              <a:rPr lang="en-US" sz="1200" kern="1200" dirty="0">
                <a:solidFill>
                  <a:schemeClr val="tx1"/>
                </a:solidFill>
                <a:effectLst/>
                <a:latin typeface="+mn-lt"/>
                <a:ea typeface="+mn-ea"/>
                <a:cs typeface="+mn-cs"/>
              </a:rPr>
              <a:t>This hardware can acquire physical memory dump by connecting to the </a:t>
            </a:r>
            <a:r>
              <a:rPr lang="en-US" sz="1200" kern="1200" dirty="0" err="1">
                <a:solidFill>
                  <a:schemeClr val="tx1"/>
                </a:solidFill>
                <a:effectLst/>
                <a:latin typeface="+mn-lt"/>
                <a:ea typeface="+mn-ea"/>
                <a:cs typeface="+mn-cs"/>
              </a:rPr>
              <a:t>ExpressCard</a:t>
            </a:r>
            <a:r>
              <a:rPr lang="en-US" sz="1200" kern="1200" dirty="0">
                <a:solidFill>
                  <a:schemeClr val="tx1"/>
                </a:solidFill>
                <a:effectLst/>
                <a:latin typeface="+mn-lt"/>
                <a:ea typeface="+mn-ea"/>
                <a:cs typeface="+mn-cs"/>
              </a:rPr>
              <a:t> slot. It’s produced by </a:t>
            </a:r>
            <a:r>
              <a:rPr lang="en-US" sz="1200" kern="1200" dirty="0" err="1">
                <a:solidFill>
                  <a:schemeClr val="tx1"/>
                </a:solidFill>
                <a:effectLst/>
                <a:latin typeface="+mn-lt"/>
                <a:ea typeface="+mn-ea"/>
                <a:cs typeface="+mn-cs"/>
              </a:rPr>
              <a:t>WindowsSCOPE</a:t>
            </a:r>
            <a:r>
              <a:rPr lang="en-US" sz="1200" kern="1200" dirty="0">
                <a:solidFill>
                  <a:schemeClr val="tx1"/>
                </a:solidFill>
                <a:effectLst/>
                <a:latin typeface="+mn-lt"/>
                <a:ea typeface="+mn-ea"/>
                <a:cs typeface="+mn-cs"/>
              </a:rPr>
              <a:t> company and it costs about $8000. </a:t>
            </a:r>
          </a:p>
          <a:p>
            <a:r>
              <a:rPr lang="en-US" sz="1200" kern="1200" dirty="0">
                <a:solidFill>
                  <a:schemeClr val="tx1"/>
                </a:solidFill>
                <a:effectLst/>
                <a:latin typeface="+mn-lt"/>
                <a:ea typeface="+mn-ea"/>
                <a:cs typeface="+mn-cs"/>
              </a:rPr>
              <a:t>I suppose, that the device, which only dumps memory, can cost less.</a:t>
            </a:r>
            <a:endParaRPr lang="en-US" dirty="0"/>
          </a:p>
        </p:txBody>
      </p:sp>
    </p:spTree>
    <p:extLst>
      <p:ext uri="{BB962C8B-B14F-4D97-AF65-F5344CB8AC3E}">
        <p14:creationId xmlns:p14="http://schemas.microsoft.com/office/powerpoint/2010/main" val="2548748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idea is to apply IoT platform such as Raspberry Pi for the acquiring and processing memory dump. For example, it is possible to use FPGA devolvement platform Spartan-the-third to connect Raspberry Pi into </a:t>
            </a:r>
            <a:r>
              <a:rPr lang="en-US" sz="1200" kern="1200" dirty="0" err="1">
                <a:solidFill>
                  <a:schemeClr val="tx1"/>
                </a:solidFill>
                <a:effectLst/>
                <a:latin typeface="+mn-lt"/>
                <a:ea typeface="+mn-ea"/>
                <a:cs typeface="+mn-cs"/>
              </a:rPr>
              <a:t>ExpressCard</a:t>
            </a:r>
            <a:r>
              <a:rPr lang="en-US" sz="1200" kern="1200" dirty="0">
                <a:solidFill>
                  <a:schemeClr val="tx1"/>
                </a:solidFill>
                <a:effectLst/>
                <a:latin typeface="+mn-lt"/>
                <a:ea typeface="+mn-ea"/>
                <a:cs typeface="+mn-cs"/>
              </a:rPr>
              <a:t> slot. This Spartan platform has been successfully used in this project. Also after dumping we can apply Raspberry Pi to process the memory dump automatically as well as to send a dump via the Internet. All in all, it will cost about 10 times cheaper and have more features.</a:t>
            </a:r>
            <a:endParaRPr lang="en-US" dirty="0"/>
          </a:p>
        </p:txBody>
      </p:sp>
    </p:spTree>
    <p:extLst>
      <p:ext uri="{BB962C8B-B14F-4D97-AF65-F5344CB8AC3E}">
        <p14:creationId xmlns:p14="http://schemas.microsoft.com/office/powerpoint/2010/main" val="3424608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idea is to protect medical devices from being hijacked. </a:t>
            </a:r>
          </a:p>
          <a:p>
            <a:r>
              <a:rPr lang="en-US" sz="1200" kern="1200" dirty="0">
                <a:solidFill>
                  <a:schemeClr val="tx1"/>
                </a:solidFill>
                <a:effectLst/>
                <a:latin typeface="+mn-lt"/>
                <a:ea typeface="+mn-ea"/>
                <a:cs typeface="+mn-cs"/>
              </a:rPr>
              <a:t>A lot of people need wireless devices like insulin pumps, implantable cardioverter defibrillator ICDs and many others to survive and improve the quality of their life. </a:t>
            </a:r>
          </a:p>
          <a:p>
            <a:r>
              <a:rPr lang="en-US" sz="1200" kern="1200" dirty="0">
                <a:solidFill>
                  <a:schemeClr val="tx1"/>
                </a:solidFill>
                <a:effectLst/>
                <a:latin typeface="+mn-lt"/>
                <a:ea typeface="+mn-ea"/>
                <a:cs typeface="+mn-cs"/>
              </a:rPr>
              <a:t>Patients and doctors use this wireless connection to control the devices and change their runtime parameters. Unfortunately, this wireless communication is vulnerable, here you can see some examples of resent cyber-attacks on implantable devices, performed through wireless connection. The idea is to protect this wireless communication.</a:t>
            </a:r>
            <a:endParaRPr lang="en-US" dirty="0"/>
          </a:p>
        </p:txBody>
      </p:sp>
    </p:spTree>
    <p:extLst>
      <p:ext uri="{BB962C8B-B14F-4D97-AF65-F5344CB8AC3E}">
        <p14:creationId xmlns:p14="http://schemas.microsoft.com/office/powerpoint/2010/main" val="188410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are planning to provide complex security for these devices. We propose to choose for example length of crypto key according to the device specifications. We are thinking of a prevention system to reveal wireless denial-of-service attacks on these devices.</a:t>
            </a:r>
            <a:endParaRPr lang="en-US" dirty="0"/>
          </a:p>
        </p:txBody>
      </p:sp>
    </p:spTree>
    <p:extLst>
      <p:ext uri="{BB962C8B-B14F-4D97-AF65-F5344CB8AC3E}">
        <p14:creationId xmlns:p14="http://schemas.microsoft.com/office/powerpoint/2010/main" val="3169297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a:t>
            </a:r>
            <a:endParaRPr lang="en-US" dirty="0"/>
          </a:p>
        </p:txBody>
      </p:sp>
    </p:spTree>
    <p:extLst>
      <p:ext uri="{BB962C8B-B14F-4D97-AF65-F5344CB8AC3E}">
        <p14:creationId xmlns:p14="http://schemas.microsoft.com/office/powerpoint/2010/main" val="423590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like to start with experts’ view on some new malware trends.</a:t>
            </a:r>
          </a:p>
          <a:p>
            <a:r>
              <a:rPr lang="en-US" sz="1200" kern="1200" dirty="0">
                <a:solidFill>
                  <a:schemeClr val="tx1"/>
                </a:solidFill>
                <a:effectLst/>
                <a:latin typeface="+mn-lt"/>
                <a:ea typeface="+mn-ea"/>
                <a:cs typeface="+mn-cs"/>
              </a:rPr>
              <a:t>I’ll tell you about how to detect malware infections at early stages.</a:t>
            </a:r>
          </a:p>
          <a:p>
            <a:r>
              <a:rPr lang="en-US" sz="1200" kern="1200" dirty="0">
                <a:solidFill>
                  <a:schemeClr val="tx1"/>
                </a:solidFill>
                <a:effectLst/>
                <a:latin typeface="+mn-lt"/>
                <a:ea typeface="+mn-ea"/>
                <a:cs typeface="+mn-cs"/>
              </a:rPr>
              <a:t>Next, I’ll demonstrate you how I managed it by controlling memory access. </a:t>
            </a:r>
          </a:p>
          <a:p>
            <a:r>
              <a:rPr lang="en-US" sz="1200" kern="1200" dirty="0">
                <a:solidFill>
                  <a:schemeClr val="tx1"/>
                </a:solidFill>
                <a:effectLst/>
                <a:latin typeface="+mn-lt"/>
                <a:ea typeface="+mn-ea"/>
                <a:cs typeface="+mn-cs"/>
              </a:rPr>
              <a:t>I’ll show you the advantages of new memory monitoring tool.</a:t>
            </a:r>
          </a:p>
          <a:p>
            <a:r>
              <a:rPr lang="en-US" sz="1200" kern="1200" dirty="0">
                <a:solidFill>
                  <a:schemeClr val="tx1"/>
                </a:solidFill>
                <a:effectLst/>
                <a:latin typeface="+mn-lt"/>
                <a:ea typeface="+mn-ea"/>
                <a:cs typeface="+mn-cs"/>
              </a:rPr>
              <a:t>Finally I’ll describe my ideas about applying The Internet of Things in digital security.</a:t>
            </a:r>
            <a:endParaRPr lang="en-US" dirty="0"/>
          </a:p>
        </p:txBody>
      </p:sp>
    </p:spTree>
    <p:extLst>
      <p:ext uri="{BB962C8B-B14F-4D97-AF65-F5344CB8AC3E}">
        <p14:creationId xmlns:p14="http://schemas.microsoft.com/office/powerpoint/2010/main" val="145988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researchers from these two universities raise their concerns about modern malware rootkits. We can see that memory dump analysis is becoming useless. </a:t>
            </a:r>
          </a:p>
          <a:p>
            <a:r>
              <a:rPr lang="en-US" sz="1200" kern="1200" dirty="0">
                <a:solidFill>
                  <a:schemeClr val="tx1"/>
                </a:solidFill>
                <a:effectLst/>
                <a:latin typeface="+mn-lt"/>
                <a:ea typeface="+mn-ea"/>
                <a:cs typeface="+mn-cs"/>
              </a:rPr>
              <a:t>What protection mechanisms do we have to solve this issue? </a:t>
            </a:r>
            <a:endParaRPr lang="en-US" dirty="0"/>
          </a:p>
        </p:txBody>
      </p:sp>
    </p:spTree>
    <p:extLst>
      <p:ext uri="{BB962C8B-B14F-4D97-AF65-F5344CB8AC3E}">
        <p14:creationId xmlns:p14="http://schemas.microsoft.com/office/powerpoint/2010/main" val="65611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Windows has several protection mechanisms to deal with these attacks. For example, a Driver Signature Enforcement prevents loading an unsigned driver. Another one is PatchGuard, which checks the integrity of the Windows kernel and in case of any modification PatchGuard </a:t>
            </a:r>
            <a:r>
              <a:rPr lang="en-US" sz="1200" u="wavy" kern="1200" dirty="0">
                <a:solidFill>
                  <a:schemeClr val="tx1"/>
                </a:solidFill>
                <a:effectLst/>
                <a:latin typeface="+mn-lt"/>
                <a:ea typeface="+mn-ea"/>
                <a:cs typeface="+mn-cs"/>
              </a:rPr>
              <a:t>crashes</a:t>
            </a:r>
            <a:r>
              <a:rPr lang="en-US" sz="1200" kern="1200" dirty="0">
                <a:solidFill>
                  <a:schemeClr val="tx1"/>
                </a:solidFill>
                <a:effectLst/>
                <a:latin typeface="+mn-lt"/>
                <a:ea typeface="+mn-ea"/>
                <a:cs typeface="+mn-cs"/>
              </a:rPr>
              <a:t> the system and we see a blue screen of death. Unfortunately, a new malware can avoid all these protection mechanisms. </a:t>
            </a:r>
          </a:p>
        </p:txBody>
      </p:sp>
    </p:spTree>
    <p:extLst>
      <p:ext uri="{BB962C8B-B14F-4D97-AF65-F5344CB8AC3E}">
        <p14:creationId xmlns:p14="http://schemas.microsoft.com/office/powerpoint/2010/main" val="25507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 million of new malware binaries with digital certificates show the weakness of the Driver Signature Enforcement. These two rootkits are able to defeat PatchGuard even on newest Windows. There are a lot of examples of defeating Windows PatchGuard. I’d like to show you one of them.</a:t>
            </a:r>
            <a:endParaRPr lang="en-US" dirty="0"/>
          </a:p>
        </p:txBody>
      </p:sp>
    </p:spTree>
    <p:extLst>
      <p:ext uri="{BB962C8B-B14F-4D97-AF65-F5344CB8AC3E}">
        <p14:creationId xmlns:p14="http://schemas.microsoft.com/office/powerpoint/2010/main" val="3616472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show you these three scenarios.</a:t>
            </a:r>
          </a:p>
          <a:p>
            <a:r>
              <a:rPr lang="en-US" sz="1200" kern="1200" dirty="0">
                <a:solidFill>
                  <a:schemeClr val="tx1"/>
                </a:solidFill>
                <a:effectLst/>
                <a:latin typeface="+mn-lt"/>
                <a:ea typeface="+mn-ea"/>
                <a:cs typeface="+mn-cs"/>
              </a:rPr>
              <a:t>Firstly, I will load a rootkit, which hide a process and PatchGuard reacts on this manipulation via Blue Screen of Death (BSOD). </a:t>
            </a:r>
          </a:p>
          <a:p>
            <a:r>
              <a:rPr lang="en-US" sz="1200" kern="1200" dirty="0">
                <a:solidFill>
                  <a:schemeClr val="tx1"/>
                </a:solidFill>
                <a:effectLst/>
                <a:latin typeface="+mn-lt"/>
                <a:ea typeface="+mn-ea"/>
                <a:cs typeface="+mn-cs"/>
              </a:rPr>
              <a:t>Secondly, I will load an exploit which disables PatchGuard and hides a process. In this case we won’t see a BSOD. </a:t>
            </a:r>
          </a:p>
          <a:p>
            <a:r>
              <a:rPr lang="en-US" sz="1200" kern="1200" dirty="0">
                <a:solidFill>
                  <a:schemeClr val="tx1"/>
                </a:solidFill>
                <a:effectLst/>
                <a:latin typeface="+mn-lt"/>
                <a:ea typeface="+mn-ea"/>
                <a:cs typeface="+mn-cs"/>
              </a:rPr>
              <a:t>Finally, I’ll present you a new memory protector, which stops this exploit and protects the operating system. </a:t>
            </a:r>
          </a:p>
          <a:p>
            <a:r>
              <a:rPr lang="en-US" sz="1200" kern="1200" dirty="0">
                <a:solidFill>
                  <a:schemeClr val="tx1"/>
                </a:solidFill>
                <a:effectLst/>
                <a:latin typeface="+mn-lt"/>
                <a:ea typeface="+mn-ea"/>
                <a:cs typeface="+mn-cs"/>
              </a:rPr>
              <a:t>Now we will see 3 videos. Let’s start. </a:t>
            </a:r>
          </a:p>
          <a:p>
            <a:r>
              <a:rPr lang="en-US" sz="1200" b="1" kern="1200" dirty="0">
                <a:solidFill>
                  <a:schemeClr val="tx1"/>
                </a:solidFill>
                <a:effectLst/>
                <a:latin typeface="+mn-lt"/>
                <a:ea typeface="+mn-ea"/>
                <a:cs typeface="+mn-cs"/>
              </a:rPr>
              <a:t>Second video</a:t>
            </a:r>
            <a:r>
              <a:rPr lang="en-US" sz="1200" kern="1200" dirty="0">
                <a:solidFill>
                  <a:schemeClr val="tx1"/>
                </a:solidFill>
                <a:effectLst/>
                <a:latin typeface="+mn-lt"/>
                <a:ea typeface="+mn-ea"/>
                <a:cs typeface="+mn-cs"/>
              </a:rPr>
              <a:t>: This infection was the starting point for my research. I thought how to prevent this or similar exploit by monitoring memory access. Let’s see what I achieved.</a:t>
            </a:r>
            <a:endParaRPr lang="en-US" dirty="0"/>
          </a:p>
        </p:txBody>
      </p:sp>
    </p:spTree>
    <p:extLst>
      <p:ext uri="{BB962C8B-B14F-4D97-AF65-F5344CB8AC3E}">
        <p14:creationId xmlns:p14="http://schemas.microsoft.com/office/powerpoint/2010/main" val="1807190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0EED42-D0D4-435E-A854-26F97667C1E7}" type="datetime1">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97091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3FF23-AD39-4417-ABF5-0A881EE6C328}" type="datetime1">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2008839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03267-340B-4D3D-ACE0-E5A8FB81BBE2}" type="datetime1">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306170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48C21-8B47-4300-83BB-33959574D959}" type="datetime1">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181513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0F6D8D-15E4-4DA2-AC50-91497F14B47E}" type="datetime1">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2435902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8844B7-15CB-47D4-AA12-5083D4DBE666}" type="datetime1">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1541392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400513-9808-4643-8F39-8B6F2B64697A}" type="datetime1">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313740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E40DBF-5AE6-4E77-BAF3-A21FD4DDCAA9}" type="datetime1">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59913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DCFCDF-BD55-4317-B198-5D3F5FBF789B}" type="datetime1">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2592744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997936-7836-478D-A77A-5E231155E9FC}" type="datetime1">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895196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3EC11CF-03F1-4BBB-958D-E37336B3B535}" type="datetime1">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AA503-95B4-43F7-9848-DF7FDA4272F3}" type="slidenum">
              <a:rPr lang="en-US" smtClean="0"/>
              <a:t>‹#›</a:t>
            </a:fld>
            <a:endParaRPr lang="en-US"/>
          </a:p>
        </p:txBody>
      </p:sp>
    </p:spTree>
    <p:extLst>
      <p:ext uri="{BB962C8B-B14F-4D97-AF65-F5344CB8AC3E}">
        <p14:creationId xmlns:p14="http://schemas.microsoft.com/office/powerpoint/2010/main" val="191983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79073-28B9-4D69-8700-10B1E2F19ECB}" type="datetime1">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AA503-95B4-43F7-9848-DF7FDA4272F3}" type="slidenum">
              <a:rPr lang="en-US" smtClean="0"/>
              <a:t>‹#›</a:t>
            </a:fld>
            <a:endParaRPr lang="en-US"/>
          </a:p>
        </p:txBody>
      </p:sp>
    </p:spTree>
    <p:extLst>
      <p:ext uri="{BB962C8B-B14F-4D97-AF65-F5344CB8AC3E}">
        <p14:creationId xmlns:p14="http://schemas.microsoft.com/office/powerpoint/2010/main" val="290213779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it.ly/MemoryMonRWX"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embed/vi9TzLrO_pE?vq=hd144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youtu.be/vi9TzLrO_pE?t=7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file:///K:\Dropbox\_Pubs&amp;Confs\2009-2017\17\Story%20&amp;%20Slides\runvlc.ba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bit.ly/MemoryMonRWX"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bit.ly/MemoryMonRW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hyperlink" Target="http://bit.ly/MemoryMonRWX"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41.xml.rels><?xml version="1.0" encoding="UTF-8" standalone="yes"?>
<Relationships xmlns="http://schemas.openxmlformats.org/package/2006/relationships"><Relationship Id="rId3" Type="http://schemas.openxmlformats.org/officeDocument/2006/relationships/hyperlink" Target="https://youtu.be/vi9TzLrO_pE?t=157"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jpg"/><Relationship Id="rId5" Type="http://schemas.openxmlformats.org/officeDocument/2006/relationships/image" Target="../media/image43.jp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hyperlink" Target="mailto:igor.korkin@gmail.co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www.bit.ly/MemoryMonRWX" TargetMode="External"/><Relationship Id="rId4" Type="http://schemas.openxmlformats.org/officeDocument/2006/relationships/hyperlink" Target="mailto:tanda.sat@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dx.doi.org/10.1109/TDSC.2014.2366464"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www.mcafee.com/us/resources/reports/rp-quarterly-threats-sep-2016.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lastline.com/labsblog/dissecting-turla-rootkit-malware-using-dynamic-analysi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mcafee.com/us/resources/reports/rp-quarterly-threats-sep-2016.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hyperlink" Target="https://www.lastline.com/labsblog/dissecting-turla-rootkit-malware-using-dynamic-analysi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file:///K:\Dropbox\_Pubs&amp;Confs\2009-2017\17\Story%20&amp;%20Slides\runvlc.ba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4428" y="1647133"/>
            <a:ext cx="11242308" cy="1438686"/>
          </a:xfrm>
        </p:spPr>
        <p:txBody>
          <a:bodyPr anchor="ctr">
            <a:normAutofit/>
          </a:bodyPr>
          <a:lstStyle/>
          <a:p>
            <a:pPr>
              <a:lnSpc>
                <a:spcPct val="100000"/>
              </a:lnSpc>
            </a:pPr>
            <a:r>
              <a:rPr lang="en-US" sz="4000" dirty="0">
                <a:solidFill>
                  <a:srgbClr val="FFC000"/>
                </a:solidFill>
                <a:latin typeface="Anson" panose="020B0604020202020204" pitchFamily="50" charset="0"/>
              </a:rPr>
              <a:t>Detect Kernel-Mode Rootkits via </a:t>
            </a:r>
            <a:br>
              <a:rPr lang="en-US" sz="4000" dirty="0">
                <a:solidFill>
                  <a:srgbClr val="FFC000"/>
                </a:solidFill>
                <a:latin typeface="Anson" panose="020B0604020202020204" pitchFamily="50" charset="0"/>
              </a:rPr>
            </a:br>
            <a:r>
              <a:rPr lang="en-US" sz="4000" dirty="0">
                <a:solidFill>
                  <a:srgbClr val="FFC000"/>
                </a:solidFill>
                <a:latin typeface="Anson" panose="020B0604020202020204" pitchFamily="50" charset="0"/>
              </a:rPr>
              <a:t>Real Time Logging </a:t>
            </a:r>
            <a:r>
              <a:rPr lang="en-US" sz="4000" b="1" dirty="0">
                <a:solidFill>
                  <a:srgbClr val="FFC000"/>
                </a:solidFill>
              </a:rPr>
              <a:t>&amp;</a:t>
            </a:r>
            <a:r>
              <a:rPr lang="en-US" sz="4000" dirty="0">
                <a:solidFill>
                  <a:srgbClr val="FFC000"/>
                </a:solidFill>
                <a:latin typeface="Anson" panose="020B0604020202020204" pitchFamily="50" charset="0"/>
              </a:rPr>
              <a:t> Controlling Memory Access</a:t>
            </a:r>
          </a:p>
        </p:txBody>
      </p:sp>
      <p:graphicFrame>
        <p:nvGraphicFramePr>
          <p:cNvPr id="7" name="Table 6"/>
          <p:cNvGraphicFramePr>
            <a:graphicFrameLocks noGrp="1"/>
          </p:cNvGraphicFramePr>
          <p:nvPr>
            <p:extLst>
              <p:ext uri="{D42A27DB-BD31-4B8C-83A1-F6EECF244321}">
                <p14:modId xmlns:p14="http://schemas.microsoft.com/office/powerpoint/2010/main" val="2568993053"/>
              </p:ext>
            </p:extLst>
          </p:nvPr>
        </p:nvGraphicFramePr>
        <p:xfrm>
          <a:off x="1349786" y="5818005"/>
          <a:ext cx="9370503" cy="914400"/>
        </p:xfrm>
        <a:graphic>
          <a:graphicData uri="http://schemas.openxmlformats.org/drawingml/2006/table">
            <a:tbl>
              <a:tblPr firstRow="1" bandRow="1">
                <a:tableStyleId>{2D5ABB26-0587-4C30-8999-92F81FD0307C}</a:tableStyleId>
              </a:tblPr>
              <a:tblGrid>
                <a:gridCol w="9370503">
                  <a:extLst>
                    <a:ext uri="{9D8B030D-6E8A-4147-A177-3AD203B41FA5}">
                      <a16:colId xmlns:a16="http://schemas.microsoft.com/office/drawing/2014/main" val="652749973"/>
                    </a:ext>
                  </a:extLst>
                </a:gridCol>
              </a:tblGrid>
              <a:tr h="457200">
                <a:tc>
                  <a:txBody>
                    <a:bodyPr/>
                    <a:lstStyle/>
                    <a:p>
                      <a:pPr algn="ctr"/>
                      <a:r>
                        <a:rPr lang="en-US" sz="2400" b="0" kern="1200" dirty="0">
                          <a:solidFill>
                            <a:schemeClr val="bg1"/>
                          </a:solidFill>
                          <a:effectLst/>
                        </a:rPr>
                        <a:t>2017 CDFSL</a:t>
                      </a:r>
                      <a:endParaRPr lang="en-US" sz="2400" b="0" dirty="0">
                        <a:solidFill>
                          <a:schemeClr val="bg1"/>
                        </a:solidFill>
                      </a:endParaRPr>
                    </a:p>
                  </a:txBody>
                  <a:tcPr/>
                </a:tc>
                <a:extLst>
                  <a:ext uri="{0D108BD9-81ED-4DB2-BD59-A6C34878D82A}">
                    <a16:rowId xmlns:a16="http://schemas.microsoft.com/office/drawing/2014/main" val="2606267618"/>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The slides are here – </a:t>
                      </a:r>
                      <a:r>
                        <a:rPr lang="en-US" sz="2400" dirty="0">
                          <a:solidFill>
                            <a:srgbClr val="FFC000"/>
                          </a:solidFill>
                          <a:hlinkClick r:id="rId3"/>
                        </a:rPr>
                        <a:t>www.bit.ly/MemoryMonRWX</a:t>
                      </a:r>
                      <a:r>
                        <a:rPr lang="en-US" sz="2400" baseline="0" dirty="0">
                          <a:solidFill>
                            <a:srgbClr val="FFC000"/>
                          </a:solidFill>
                        </a:rPr>
                        <a:t> </a:t>
                      </a:r>
                      <a:endParaRPr lang="en-US" sz="2400" dirty="0">
                        <a:solidFill>
                          <a:srgbClr val="FFC000"/>
                        </a:solidFill>
                      </a:endParaRPr>
                    </a:p>
                  </a:txBody>
                  <a:tcPr>
                    <a:noFill/>
                  </a:tcPr>
                </a:tc>
                <a:extLst>
                  <a:ext uri="{0D108BD9-81ED-4DB2-BD59-A6C34878D82A}">
                    <a16:rowId xmlns:a16="http://schemas.microsoft.com/office/drawing/2014/main" val="296008947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8839398"/>
              </p:ext>
            </p:extLst>
          </p:nvPr>
        </p:nvGraphicFramePr>
        <p:xfrm>
          <a:off x="1543282" y="3686364"/>
          <a:ext cx="8983509" cy="1371600"/>
        </p:xfrm>
        <a:graphic>
          <a:graphicData uri="http://schemas.openxmlformats.org/drawingml/2006/table">
            <a:tbl>
              <a:tblPr firstRow="1" bandRow="1">
                <a:tableStyleId>{2D5ABB26-0587-4C30-8999-92F81FD0307C}</a:tableStyleId>
              </a:tblPr>
              <a:tblGrid>
                <a:gridCol w="4413018">
                  <a:extLst>
                    <a:ext uri="{9D8B030D-6E8A-4147-A177-3AD203B41FA5}">
                      <a16:colId xmlns:a16="http://schemas.microsoft.com/office/drawing/2014/main" val="1865048203"/>
                    </a:ext>
                  </a:extLst>
                </a:gridCol>
                <a:gridCol w="622300">
                  <a:extLst>
                    <a:ext uri="{9D8B030D-6E8A-4147-A177-3AD203B41FA5}">
                      <a16:colId xmlns:a16="http://schemas.microsoft.com/office/drawing/2014/main" val="200136546"/>
                    </a:ext>
                  </a:extLst>
                </a:gridCol>
                <a:gridCol w="3948191">
                  <a:extLst>
                    <a:ext uri="{9D8B030D-6E8A-4147-A177-3AD203B41FA5}">
                      <a16:colId xmlns:a16="http://schemas.microsoft.com/office/drawing/2014/main" val="2899939475"/>
                    </a:ext>
                  </a:extLst>
                </a:gridCol>
              </a:tblGrid>
              <a:tr h="263462">
                <a:tc>
                  <a:txBody>
                    <a:bodyPr/>
                    <a:lstStyle/>
                    <a:p>
                      <a:pPr algn="ctr"/>
                      <a:r>
                        <a:rPr lang="en-US" sz="2400" dirty="0">
                          <a:solidFill>
                            <a:schemeClr val="bg1"/>
                          </a:solidFill>
                          <a:latin typeface="Arial" panose="020B0604020202020204" pitchFamily="34" charset="0"/>
                          <a:cs typeface="Arial" panose="020B0604020202020204" pitchFamily="34" charset="0"/>
                        </a:rPr>
                        <a:t>Igor Korkin, PhD </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bg1"/>
                          </a:solidFill>
                          <a:latin typeface="Arial" panose="020B0604020202020204" pitchFamily="34" charset="0"/>
                          <a:cs typeface="Arial" panose="020B0604020202020204" pitchFamily="34" charset="0"/>
                        </a:rPr>
                        <a:t>Satoshi </a:t>
                      </a:r>
                      <a:r>
                        <a:rPr lang="en-US" sz="2400" dirty="0" err="1">
                          <a:solidFill>
                            <a:schemeClr val="bg1"/>
                          </a:solidFill>
                          <a:latin typeface="Arial" panose="020B0604020202020204" pitchFamily="34" charset="0"/>
                          <a:cs typeface="Arial" panose="020B0604020202020204" pitchFamily="34" charset="0"/>
                        </a:rPr>
                        <a:t>Tanda</a:t>
                      </a:r>
                      <a:r>
                        <a:rPr lang="en-US" sz="2400" dirty="0">
                          <a:solidFill>
                            <a:schemeClr val="bg1"/>
                          </a:solidFill>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2239801632"/>
                  </a:ext>
                </a:extLst>
              </a:tr>
              <a:tr h="263462">
                <a:tc>
                  <a:txBody>
                    <a:bodyPr/>
                    <a:lstStyle/>
                    <a:p>
                      <a:pPr algn="ctr"/>
                      <a:r>
                        <a:rPr lang="en-US" sz="2400" dirty="0">
                          <a:solidFill>
                            <a:schemeClr val="bg1"/>
                          </a:solidFill>
                          <a:latin typeface="Arial" panose="020B0604020202020204" pitchFamily="34" charset="0"/>
                          <a:cs typeface="Arial" panose="020B0604020202020204" pitchFamily="34" charset="0"/>
                        </a:rPr>
                        <a:t>Independent Researcher</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err="1">
                          <a:solidFill>
                            <a:schemeClr val="bg1"/>
                          </a:solidFill>
                          <a:latin typeface="Arial" panose="020B0604020202020204" pitchFamily="34" charset="0"/>
                          <a:cs typeface="Arial" panose="020B0604020202020204" pitchFamily="34" charset="0"/>
                        </a:rPr>
                        <a:t>CrowdStrike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Inc</a:t>
                      </a:r>
                      <a:r>
                        <a:rPr lang="en-US" sz="2400" dirty="0">
                          <a:solidFill>
                            <a:schemeClr val="bg1"/>
                          </a:solidFill>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569018082"/>
                  </a:ext>
                </a:extLst>
              </a:tr>
              <a:tr h="263462">
                <a:tc>
                  <a:txBody>
                    <a:bodyPr/>
                    <a:lstStyle/>
                    <a:p>
                      <a:pPr algn="ctr"/>
                      <a:r>
                        <a:rPr lang="en-US" sz="2400" dirty="0">
                          <a:solidFill>
                            <a:schemeClr val="bg1"/>
                          </a:solidFill>
                          <a:latin typeface="Arial" panose="020B0604020202020204" pitchFamily="34" charset="0"/>
                          <a:cs typeface="Arial" panose="020B0604020202020204" pitchFamily="34" charset="0"/>
                        </a:rPr>
                        <a:t>Moscow, Russia </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bg1"/>
                          </a:solidFill>
                          <a:latin typeface="Arial" panose="020B0604020202020204" pitchFamily="34" charset="0"/>
                          <a:cs typeface="Arial" panose="020B0604020202020204" pitchFamily="34" charset="0"/>
                        </a:rPr>
                        <a:t>Vancouver, Canada </a:t>
                      </a:r>
                    </a:p>
                  </a:txBody>
                  <a:tcPr/>
                </a:tc>
                <a:extLst>
                  <a:ext uri="{0D108BD9-81ED-4DB2-BD59-A6C34878D82A}">
                    <a16:rowId xmlns:a16="http://schemas.microsoft.com/office/drawing/2014/main" val="2937453579"/>
                  </a:ext>
                </a:extLst>
              </a:tr>
            </a:tbl>
          </a:graphicData>
        </a:graphic>
      </p:graphicFrame>
    </p:spTree>
    <p:extLst>
      <p:ext uri="{BB962C8B-B14F-4D97-AF65-F5344CB8AC3E}">
        <p14:creationId xmlns:p14="http://schemas.microsoft.com/office/powerpoint/2010/main" val="707731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B732DE6-5D14-49AF-975C-B45A38C42FEF}"/>
              </a:ext>
            </a:extLst>
          </p:cNvPr>
          <p:cNvSpPr>
            <a:spLocks noGrp="1"/>
          </p:cNvSpPr>
          <p:nvPr>
            <p:ph type="title"/>
          </p:nvPr>
        </p:nvSpPr>
        <p:spPr>
          <a:xfrm>
            <a:off x="565019" y="216535"/>
            <a:ext cx="10515600" cy="1325563"/>
          </a:xfrm>
        </p:spPr>
        <p:txBody>
          <a:bodyPr/>
          <a:lstStyle/>
          <a:p>
            <a:r>
              <a:rPr lang="en-US" b="1" dirty="0"/>
              <a:t>Demo 1</a:t>
            </a:r>
          </a:p>
        </p:txBody>
      </p:sp>
      <p:sp>
        <p:nvSpPr>
          <p:cNvPr id="16" name="TextBox 15">
            <a:extLst>
              <a:ext uri="{FF2B5EF4-FFF2-40B4-BE49-F238E27FC236}">
                <a16:creationId xmlns:a16="http://schemas.microsoft.com/office/drawing/2014/main" id="{F8A5EC97-7CC1-4635-91B5-A90DAC32E68A}"/>
              </a:ext>
            </a:extLst>
          </p:cNvPr>
          <p:cNvSpPr txBox="1"/>
          <p:nvPr/>
        </p:nvSpPr>
        <p:spPr>
          <a:xfrm>
            <a:off x="565019" y="1151979"/>
            <a:ext cx="11947021" cy="1754326"/>
          </a:xfrm>
          <a:prstGeom prst="rect">
            <a:avLst/>
          </a:prstGeom>
          <a:noFill/>
        </p:spPr>
        <p:txBody>
          <a:bodyPr wrap="square">
            <a:spAutoFit/>
          </a:bodyPr>
          <a:lstStyle/>
          <a:p>
            <a:r>
              <a:rPr lang="en-US" sz="3600" dirty="0"/>
              <a:t>The online version is here – </a:t>
            </a:r>
            <a:r>
              <a:rPr lang="en-US" sz="3600" dirty="0">
                <a:hlinkClick r:id="rId3"/>
              </a:rPr>
              <a:t>https://www.youtube.com/embed/vi9TzLrO_pE?vq=hd1440</a:t>
            </a:r>
            <a:endParaRPr lang="en-US" sz="3600" dirty="0"/>
          </a:p>
          <a:p>
            <a:endParaRPr lang="en-US" sz="3600" dirty="0"/>
          </a:p>
        </p:txBody>
      </p:sp>
      <p:sp>
        <p:nvSpPr>
          <p:cNvPr id="17" name="Title 2">
            <a:extLst>
              <a:ext uri="{FF2B5EF4-FFF2-40B4-BE49-F238E27FC236}">
                <a16:creationId xmlns:a16="http://schemas.microsoft.com/office/drawing/2014/main" id="{E5E3BE85-509B-4AFC-915E-A79B8C0ED621}"/>
              </a:ext>
            </a:extLst>
          </p:cNvPr>
          <p:cNvSpPr txBox="1">
            <a:spLocks/>
          </p:cNvSpPr>
          <p:nvPr/>
        </p:nvSpPr>
        <p:spPr>
          <a:xfrm>
            <a:off x="565019" y="36131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Demo 2</a:t>
            </a:r>
          </a:p>
        </p:txBody>
      </p:sp>
      <p:sp>
        <p:nvSpPr>
          <p:cNvPr id="18" name="TextBox 17">
            <a:extLst>
              <a:ext uri="{FF2B5EF4-FFF2-40B4-BE49-F238E27FC236}">
                <a16:creationId xmlns:a16="http://schemas.microsoft.com/office/drawing/2014/main" id="{847D47DB-D210-46EC-9E14-D7646871778F}"/>
              </a:ext>
            </a:extLst>
          </p:cNvPr>
          <p:cNvSpPr txBox="1"/>
          <p:nvPr/>
        </p:nvSpPr>
        <p:spPr>
          <a:xfrm>
            <a:off x="565018" y="4641532"/>
            <a:ext cx="11947021" cy="1754326"/>
          </a:xfrm>
          <a:prstGeom prst="rect">
            <a:avLst/>
          </a:prstGeom>
          <a:noFill/>
        </p:spPr>
        <p:txBody>
          <a:bodyPr wrap="square">
            <a:spAutoFit/>
          </a:bodyPr>
          <a:lstStyle/>
          <a:p>
            <a:r>
              <a:rPr lang="en-US" sz="3600" dirty="0"/>
              <a:t>The online version is here – </a:t>
            </a:r>
          </a:p>
          <a:p>
            <a:r>
              <a:rPr lang="en-US" sz="3600" dirty="0">
                <a:hlinkClick r:id="rId4"/>
              </a:rPr>
              <a:t>https://youtu.be/vi9TzLrO_pE?t=70</a:t>
            </a:r>
            <a:endParaRPr lang="en-US" sz="3600" dirty="0"/>
          </a:p>
          <a:p>
            <a:endParaRPr lang="en-US" sz="3600" dirty="0"/>
          </a:p>
        </p:txBody>
      </p:sp>
    </p:spTree>
    <p:extLst>
      <p:ext uri="{BB962C8B-B14F-4D97-AF65-F5344CB8AC3E}">
        <p14:creationId xmlns:p14="http://schemas.microsoft.com/office/powerpoint/2010/main" val="2590408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11" name="Table 10"/>
          <p:cNvGraphicFramePr>
            <a:graphicFrameLocks noGrp="1"/>
          </p:cNvGraphicFramePr>
          <p:nvPr>
            <p:extLst>
              <p:ext uri="{D42A27DB-BD31-4B8C-83A1-F6EECF244321}">
                <p14:modId xmlns:p14="http://schemas.microsoft.com/office/powerpoint/2010/main" val="1270175861"/>
              </p:ext>
            </p:extLst>
          </p:nvPr>
        </p:nvGraphicFramePr>
        <p:xfrm>
          <a:off x="294254" y="1027016"/>
          <a:ext cx="11524000" cy="5303520"/>
        </p:xfrm>
        <a:graphic>
          <a:graphicData uri="http://schemas.openxmlformats.org/drawingml/2006/table">
            <a:tbl>
              <a:tblPr firstRow="1" bandRow="1">
                <a:tableStyleId>{5940675A-B579-460E-94D1-54222C63F5DA}</a:tableStyleId>
              </a:tblPr>
              <a:tblGrid>
                <a:gridCol w="369575">
                  <a:extLst>
                    <a:ext uri="{9D8B030D-6E8A-4147-A177-3AD203B41FA5}">
                      <a16:colId xmlns:a16="http://schemas.microsoft.com/office/drawing/2014/main" val="1026218237"/>
                    </a:ext>
                  </a:extLst>
                </a:gridCol>
                <a:gridCol w="2756383">
                  <a:extLst>
                    <a:ext uri="{9D8B030D-6E8A-4147-A177-3AD203B41FA5}">
                      <a16:colId xmlns:a16="http://schemas.microsoft.com/office/drawing/2014/main" val="1509698785"/>
                    </a:ext>
                  </a:extLst>
                </a:gridCol>
                <a:gridCol w="4271210">
                  <a:extLst>
                    <a:ext uri="{9D8B030D-6E8A-4147-A177-3AD203B41FA5}">
                      <a16:colId xmlns:a16="http://schemas.microsoft.com/office/drawing/2014/main" val="2908053829"/>
                    </a:ext>
                  </a:extLst>
                </a:gridCol>
                <a:gridCol w="4126832">
                  <a:extLst>
                    <a:ext uri="{9D8B030D-6E8A-4147-A177-3AD203B41FA5}">
                      <a16:colId xmlns:a16="http://schemas.microsoft.com/office/drawing/2014/main" val="1707078197"/>
                    </a:ext>
                  </a:extLst>
                </a:gridCol>
              </a:tblGrid>
              <a:tr h="437493">
                <a:tc>
                  <a:txBody>
                    <a:bodyPr/>
                    <a:lstStyle/>
                    <a:p>
                      <a:pPr algn="ctr"/>
                      <a:r>
                        <a:rPr lang="ru-RU" sz="2400" b="1" dirty="0"/>
                        <a:t>№</a:t>
                      </a:r>
                      <a:endParaRPr lang="en-US" sz="2400" b="1" dirty="0"/>
                    </a:p>
                  </a:txBody>
                  <a:tcPr anchor="ctr"/>
                </a:tc>
                <a:tc>
                  <a:txBody>
                    <a:bodyPr/>
                    <a:lstStyle/>
                    <a:p>
                      <a:pPr algn="ctr"/>
                      <a:r>
                        <a:rPr lang="en-US" sz="2400" b="1" dirty="0"/>
                        <a:t>Pre-emptive Actions</a:t>
                      </a:r>
                    </a:p>
                  </a:txBody>
                  <a:tcPr anchor="ctr"/>
                </a:tc>
                <a:tc>
                  <a:txBody>
                    <a:bodyPr/>
                    <a:lstStyle/>
                    <a:p>
                      <a:pPr algn="ctr"/>
                      <a:r>
                        <a:rPr lang="en-US" sz="2400" b="1" dirty="0"/>
                        <a:t>Malware actions</a:t>
                      </a:r>
                    </a:p>
                  </a:txBody>
                  <a:tcPr anchor="ctr"/>
                </a:tc>
                <a:tc>
                  <a:txBody>
                    <a:bodyPr/>
                    <a:lstStyle/>
                    <a:p>
                      <a:pPr algn="ctr"/>
                      <a:r>
                        <a:rPr lang="en-US" sz="2400" b="1" dirty="0">
                          <a:solidFill>
                            <a:schemeClr val="bg1"/>
                          </a:solidFill>
                        </a:rPr>
                        <a:t>Results &amp; Comments</a:t>
                      </a:r>
                    </a:p>
                  </a:txBody>
                  <a:tcPr anchor="ctr"/>
                </a:tc>
                <a:extLst>
                  <a:ext uri="{0D108BD9-81ED-4DB2-BD59-A6C34878D82A}">
                    <a16:rowId xmlns:a16="http://schemas.microsoft.com/office/drawing/2014/main" val="540729080"/>
                  </a:ext>
                </a:extLst>
              </a:tr>
              <a:tr h="111755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1</a:t>
                      </a:r>
                    </a:p>
                    <a:p>
                      <a:pPr algn="ctr"/>
                      <a:endParaRPr lang="en-US" sz="1800" dirty="0"/>
                    </a:p>
                  </a:txBody>
                  <a:tcPr anchor="ctr"/>
                </a:tc>
                <a:tc>
                  <a:txBody>
                    <a:bodyPr/>
                    <a:lstStyle/>
                    <a:p>
                      <a:pPr algn="l"/>
                      <a:endParaRPr lang="en-US" sz="2000" dirty="0"/>
                    </a:p>
                    <a:p>
                      <a:pPr algn="l"/>
                      <a:endParaRPr lang="en-US" sz="2000" dirty="0"/>
                    </a:p>
                    <a:p>
                      <a:pPr algn="l"/>
                      <a:endParaRPr lang="en-US" sz="2000" dirty="0"/>
                    </a:p>
                    <a:p>
                      <a:pPr algn="l"/>
                      <a:endParaRPr lang="en-US" sz="2000" dirty="0"/>
                    </a:p>
                    <a:p>
                      <a:pPr algn="l"/>
                      <a:endParaRPr lang="en-US" sz="2000" dirty="0"/>
                    </a:p>
                  </a:txBody>
                  <a:tcPr/>
                </a:tc>
                <a:tc>
                  <a:txBody>
                    <a:bodyPr/>
                    <a:lstStyle/>
                    <a:p>
                      <a:endParaRPr lang="en-US" sz="2000" dirty="0"/>
                    </a:p>
                  </a:txBody>
                  <a:tcPr/>
                </a:tc>
                <a:tc>
                  <a:txBody>
                    <a:bodyPr/>
                    <a:lstStyle/>
                    <a:p>
                      <a:pPr algn="ctr"/>
                      <a:r>
                        <a:rPr lang="en-US" sz="2400" b="1" kern="1200" dirty="0">
                          <a:solidFill>
                            <a:schemeClr val="tx1"/>
                          </a:solidFill>
                          <a:latin typeface="+mn-lt"/>
                          <a:ea typeface="+mn-ea"/>
                          <a:cs typeface="+mn-cs"/>
                        </a:rPr>
                        <a:t>OS has crashed</a:t>
                      </a:r>
                    </a:p>
                    <a:p>
                      <a:pPr algn="ctr"/>
                      <a:r>
                        <a:rPr lang="en-US" sz="2400" kern="1200" dirty="0">
                          <a:solidFill>
                            <a:schemeClr val="tx1"/>
                          </a:solidFill>
                          <a:latin typeface="+mn-lt"/>
                          <a:ea typeface="+mn-ea"/>
                          <a:cs typeface="+mn-cs"/>
                        </a:rPr>
                        <a:t>(</a:t>
                      </a:r>
                      <a:r>
                        <a:rPr lang="en-US" sz="2400" dirty="0"/>
                        <a:t>Patch</a:t>
                      </a:r>
                      <a:r>
                        <a:rPr lang="en-US" sz="2400" baseline="0" dirty="0"/>
                        <a:t>Guard has generated 0x109 BSOD)</a:t>
                      </a:r>
                      <a:endParaRPr lang="en-US" sz="2400" dirty="0"/>
                    </a:p>
                  </a:txBody>
                  <a:tcPr anchor="ctr"/>
                </a:tc>
                <a:extLst>
                  <a:ext uri="{0D108BD9-81ED-4DB2-BD59-A6C34878D82A}">
                    <a16:rowId xmlns:a16="http://schemas.microsoft.com/office/drawing/2014/main" val="1604228587"/>
                  </a:ext>
                </a:extLst>
              </a:tr>
              <a:tr h="111755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dirty="0"/>
                        <a:t>2</a:t>
                      </a:r>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txBody>
                  <a:tcPr>
                    <a:noFill/>
                  </a:tcPr>
                </a:tc>
                <a:tc>
                  <a:txBody>
                    <a:bodyPr/>
                    <a:lstStyle/>
                    <a:p>
                      <a:pPr marL="0" algn="ctr" defTabSz="914377" rtl="0" eaLnBrk="1" latinLnBrk="0" hangingPunct="1"/>
                      <a:r>
                        <a:rPr lang="en-US" sz="2400" b="1" kern="1200" dirty="0">
                          <a:solidFill>
                            <a:schemeClr val="tx1"/>
                          </a:solidFill>
                          <a:latin typeface="+mn-lt"/>
                          <a:ea typeface="+mn-ea"/>
                          <a:cs typeface="+mn-cs"/>
                        </a:rPr>
                        <a:t>OS has been infected</a:t>
                      </a:r>
                      <a:br>
                        <a:rPr lang="en-US" sz="2400" kern="1200" dirty="0">
                          <a:solidFill>
                            <a:schemeClr val="tx1"/>
                          </a:solidFill>
                          <a:latin typeface="+mn-lt"/>
                          <a:ea typeface="+mn-ea"/>
                          <a:cs typeface="+mn-cs"/>
                        </a:rPr>
                      </a:br>
                      <a:r>
                        <a:rPr lang="en-US" sz="2400" kern="1200" dirty="0">
                          <a:solidFill>
                            <a:schemeClr val="tx1"/>
                          </a:solidFill>
                          <a:latin typeface="+mn-lt"/>
                          <a:ea typeface="+mn-ea"/>
                          <a:cs typeface="+mn-cs"/>
                        </a:rPr>
                        <a:t>(</a:t>
                      </a:r>
                      <a:r>
                        <a:rPr lang="en-US" sz="2400" dirty="0"/>
                        <a:t>Patch</a:t>
                      </a:r>
                      <a:r>
                        <a:rPr lang="en-US" sz="2400" baseline="0" dirty="0"/>
                        <a:t>Guard </a:t>
                      </a:r>
                      <a:r>
                        <a:rPr lang="en-US" sz="2400" kern="1200" dirty="0">
                          <a:solidFill>
                            <a:schemeClr val="tx1"/>
                          </a:solidFill>
                          <a:latin typeface="+mn-lt"/>
                          <a:ea typeface="+mn-ea"/>
                          <a:cs typeface="+mn-cs"/>
                        </a:rPr>
                        <a:t>has been</a:t>
                      </a:r>
                      <a:r>
                        <a:rPr lang="en-US" sz="2400" baseline="0" dirty="0"/>
                        <a:t> disabled, </a:t>
                      </a:r>
                      <a:r>
                        <a:rPr lang="en-US" sz="2400" kern="1200" dirty="0">
                          <a:solidFill>
                            <a:schemeClr val="tx1"/>
                          </a:solidFill>
                          <a:latin typeface="+mn-lt"/>
                          <a:ea typeface="+mn-ea"/>
                          <a:cs typeface="+mn-cs"/>
                        </a:rPr>
                        <a:t>no BSOD)</a:t>
                      </a:r>
                    </a:p>
                  </a:txBody>
                  <a:tcPr anchor="ctr">
                    <a:noFill/>
                  </a:tcPr>
                </a:tc>
                <a:extLst>
                  <a:ext uri="{0D108BD9-81ED-4DB2-BD59-A6C34878D82A}">
                    <a16:rowId xmlns:a16="http://schemas.microsoft.com/office/drawing/2014/main" val="3988284247"/>
                  </a:ext>
                </a:extLst>
              </a:tr>
              <a:tr h="1148134">
                <a:tc>
                  <a:txBody>
                    <a:bodyPr/>
                    <a:lstStyle/>
                    <a:p>
                      <a:pPr algn="ctr"/>
                      <a:r>
                        <a:rPr lang="en-US" sz="2400" dirty="0"/>
                        <a:t>3</a:t>
                      </a:r>
                    </a:p>
                  </a:txBody>
                  <a:tcPr anchor="ctr">
                    <a:noFill/>
                  </a:tcPr>
                </a:tc>
                <a:tc>
                  <a:txBody>
                    <a:bodyPr/>
                    <a:lstStyle/>
                    <a:p>
                      <a:endParaRPr lang="en-US" sz="2000" dirty="0"/>
                    </a:p>
                    <a:p>
                      <a:endParaRPr lang="en-US" sz="2000" dirty="0"/>
                    </a:p>
                    <a:p>
                      <a:endParaRPr lang="en-US" sz="2000" dirty="0"/>
                    </a:p>
                    <a:p>
                      <a:endParaRPr lang="en-US" sz="2000" dirty="0"/>
                    </a:p>
                    <a:p>
                      <a:endParaRPr lang="en-US" sz="2000" dirty="0"/>
                    </a:p>
                  </a:txBody>
                  <a:tcPr>
                    <a:noFill/>
                  </a:tcPr>
                </a:tc>
                <a:tc>
                  <a:txBody>
                    <a:bodyPr/>
                    <a:lstStyle/>
                    <a:p>
                      <a:endParaRPr lang="en-US" sz="1800" dirty="0"/>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mn-lt"/>
                          <a:ea typeface="+mn-ea"/>
                          <a:cs typeface="+mn-cs"/>
                        </a:rPr>
                        <a:t>OS has been protected </a:t>
                      </a:r>
                      <a:br>
                        <a:rPr kumimoji="0" lang="en-US" sz="2400" b="0" i="0" u="none" strike="noStrike" kern="1200" cap="none" spc="0" normalizeH="0" baseline="0" noProof="0" dirty="0">
                          <a:ln>
                            <a:noFill/>
                          </a:ln>
                          <a:solidFill>
                            <a:schemeClr val="bg1"/>
                          </a:solidFill>
                          <a:effectLst/>
                          <a:uLnTx/>
                          <a:uFillTx/>
                          <a:latin typeface="+mn-lt"/>
                          <a:ea typeface="+mn-ea"/>
                          <a:cs typeface="+mn-cs"/>
                        </a:rPr>
                      </a:br>
                      <a:r>
                        <a:rPr kumimoji="0" lang="en-US" sz="2400" b="0" i="0" u="none" strike="noStrike" kern="1200" cap="none" spc="0" normalizeH="0" baseline="0" noProof="0" dirty="0">
                          <a:ln>
                            <a:noFill/>
                          </a:ln>
                          <a:solidFill>
                            <a:schemeClr val="bg1"/>
                          </a:solidFill>
                          <a:effectLst/>
                          <a:uLnTx/>
                          <a:uFillTx/>
                          <a:latin typeface="+mn-lt"/>
                          <a:ea typeface="+mn-ea"/>
                          <a:cs typeface="+mn-cs"/>
                        </a:rPr>
                        <a:t>(Exploit has failed)</a:t>
                      </a:r>
                    </a:p>
                  </a:txBody>
                  <a:tcPr anchor="ctr">
                    <a:noFill/>
                  </a:tcPr>
                </a:tc>
                <a:extLst>
                  <a:ext uri="{0D108BD9-81ED-4DB2-BD59-A6C34878D82A}">
                    <a16:rowId xmlns:a16="http://schemas.microsoft.com/office/drawing/2014/main" val="2668206829"/>
                  </a:ext>
                </a:extLst>
              </a:tr>
            </a:tbl>
          </a:graphicData>
        </a:graphic>
      </p:graphicFrame>
      <p:sp>
        <p:nvSpPr>
          <p:cNvPr id="12" name="Title 1"/>
          <p:cNvSpPr>
            <a:spLocks noGrp="1"/>
          </p:cNvSpPr>
          <p:nvPr>
            <p:ph type="title"/>
          </p:nvPr>
        </p:nvSpPr>
        <p:spPr>
          <a:xfrm>
            <a:off x="838200" y="44749"/>
            <a:ext cx="10515600" cy="909658"/>
          </a:xfrm>
        </p:spPr>
        <p:txBody>
          <a:bodyPr>
            <a:normAutofit/>
          </a:bodyPr>
          <a:lstStyle/>
          <a:p>
            <a:r>
              <a:rPr lang="en-US" sz="3600" b="1" dirty="0">
                <a:solidFill>
                  <a:srgbClr val="FFC000"/>
                </a:solidFill>
                <a:latin typeface="Anson" panose="020B0604020202020204" pitchFamily="50" charset="0"/>
                <a:hlinkClick r:id="rId3" action="ppaction://program"/>
              </a:rPr>
              <a:t>Defeat and Protect PatchGuard </a:t>
            </a:r>
            <a:endParaRPr lang="en-US" sz="3600" b="1" dirty="0">
              <a:solidFill>
                <a:srgbClr val="FFC000"/>
              </a:solidFill>
              <a:latin typeface="Anson" panose="020B0604020202020204" pitchFamily="50" charset="0"/>
            </a:endParaRPr>
          </a:p>
        </p:txBody>
      </p:sp>
      <p:sp>
        <p:nvSpPr>
          <p:cNvPr id="13"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11</a:t>
            </a:fld>
            <a:endParaRPr lang="en-US"/>
          </a:p>
        </p:txBody>
      </p:sp>
      <p:sp>
        <p:nvSpPr>
          <p:cNvPr id="14" name="Rounded Rectangle 13"/>
          <p:cNvSpPr/>
          <p:nvPr/>
        </p:nvSpPr>
        <p:spPr>
          <a:xfrm>
            <a:off x="3542933" y="3341247"/>
            <a:ext cx="4022067" cy="567188"/>
          </a:xfrm>
          <a:prstGeom prst="roundRect">
            <a:avLst>
              <a:gd name="adj" fmla="val 12469"/>
            </a:avLst>
          </a:prstGeom>
          <a:solidFill>
            <a:srgbClr val="3B0B0B"/>
          </a:solidFill>
          <a:ln w="31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2400" dirty="0">
                <a:solidFill>
                  <a:srgbClr val="FFFFFF"/>
                </a:solidFill>
              </a:rPr>
              <a:t>Exploit is disabling PatchGuard </a:t>
            </a:r>
          </a:p>
        </p:txBody>
      </p:sp>
      <p:sp>
        <p:nvSpPr>
          <p:cNvPr id="15" name="Rounded Rectangle 14"/>
          <p:cNvSpPr/>
          <p:nvPr/>
        </p:nvSpPr>
        <p:spPr>
          <a:xfrm>
            <a:off x="711849" y="4989522"/>
            <a:ext cx="2597405" cy="1117600"/>
          </a:xfrm>
          <a:prstGeom prst="roundRect">
            <a:avLst/>
          </a:prstGeom>
          <a:solidFill>
            <a:schemeClr val="accent1">
              <a:lumMod val="50000"/>
            </a:schemeClr>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Memory protector limits memory access</a:t>
            </a:r>
          </a:p>
        </p:txBody>
      </p:sp>
      <p:sp>
        <p:nvSpPr>
          <p:cNvPr id="25" name="Rounded Rectangle 24"/>
          <p:cNvSpPr/>
          <p:nvPr/>
        </p:nvSpPr>
        <p:spPr>
          <a:xfrm>
            <a:off x="3542933" y="3956214"/>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Rootkit is hiding the process</a:t>
            </a:r>
          </a:p>
        </p:txBody>
      </p:sp>
      <p:sp>
        <p:nvSpPr>
          <p:cNvPr id="26" name="Rounded Rectangle 25"/>
          <p:cNvSpPr/>
          <p:nvPr/>
        </p:nvSpPr>
        <p:spPr>
          <a:xfrm>
            <a:off x="3542933" y="4970802"/>
            <a:ext cx="4022067" cy="567188"/>
          </a:xfrm>
          <a:prstGeom prst="roundRect">
            <a:avLst>
              <a:gd name="adj" fmla="val 12469"/>
            </a:avLst>
          </a:prstGeom>
          <a:solidFill>
            <a:srgbClr val="3B0B0B"/>
          </a:solidFill>
          <a:ln w="31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2400" dirty="0">
                <a:solidFill>
                  <a:srgbClr val="FFFFFF"/>
                </a:solidFill>
              </a:rPr>
              <a:t>Exploit is disabling PatchGuard </a:t>
            </a:r>
          </a:p>
        </p:txBody>
      </p:sp>
      <p:sp>
        <p:nvSpPr>
          <p:cNvPr id="27" name="Rounded Rectangle 26"/>
          <p:cNvSpPr/>
          <p:nvPr/>
        </p:nvSpPr>
        <p:spPr>
          <a:xfrm>
            <a:off x="3542933" y="5585769"/>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Rootkit is hiding the process</a:t>
            </a:r>
          </a:p>
        </p:txBody>
      </p:sp>
      <p:sp>
        <p:nvSpPr>
          <p:cNvPr id="28" name="Rounded Rectangle 27"/>
          <p:cNvSpPr/>
          <p:nvPr/>
        </p:nvSpPr>
        <p:spPr>
          <a:xfrm>
            <a:off x="3542933" y="1999109"/>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Rootkit is hiding the process</a:t>
            </a:r>
          </a:p>
        </p:txBody>
      </p:sp>
      <p:sp>
        <p:nvSpPr>
          <p:cNvPr id="3" name="Rectangle 2"/>
          <p:cNvSpPr/>
          <p:nvPr/>
        </p:nvSpPr>
        <p:spPr>
          <a:xfrm>
            <a:off x="10789615" y="1638914"/>
            <a:ext cx="519693" cy="584775"/>
          </a:xfrm>
          <a:prstGeom prst="rect">
            <a:avLst/>
          </a:prstGeom>
        </p:spPr>
        <p:txBody>
          <a:bodyPr wrap="none">
            <a:spAutoFit/>
          </a:bodyPr>
          <a:lstStyle/>
          <a:p>
            <a:pPr lvl="0" algn="ctr">
              <a:defRPr/>
            </a:pPr>
            <a:r>
              <a:rPr lang="en-US" sz="3200" b="1" dirty="0">
                <a:solidFill>
                  <a:srgbClr val="FF0021"/>
                </a:solidFill>
                <a:latin typeface="Arial" panose="020B0604020202020204" pitchFamily="34" charset="0"/>
                <a:cs typeface="Arial" panose="020B0604020202020204" pitchFamily="34" charset="0"/>
              </a:rPr>
              <a:t>✘</a:t>
            </a:r>
          </a:p>
        </p:txBody>
      </p:sp>
      <p:sp>
        <p:nvSpPr>
          <p:cNvPr id="16" name="Rectangle 15"/>
          <p:cNvSpPr/>
          <p:nvPr/>
        </p:nvSpPr>
        <p:spPr>
          <a:xfrm>
            <a:off x="10993761" y="3204792"/>
            <a:ext cx="519693" cy="584775"/>
          </a:xfrm>
          <a:prstGeom prst="rect">
            <a:avLst/>
          </a:prstGeom>
        </p:spPr>
        <p:txBody>
          <a:bodyPr wrap="none">
            <a:spAutoFit/>
          </a:bodyPr>
          <a:lstStyle/>
          <a:p>
            <a:pPr lvl="0" algn="ctr">
              <a:defRPr/>
            </a:pPr>
            <a:r>
              <a:rPr lang="en-US" sz="3200" b="1" dirty="0">
                <a:solidFill>
                  <a:srgbClr val="FF0021"/>
                </a:solidFill>
                <a:latin typeface="Arial" panose="020B0604020202020204" pitchFamily="34" charset="0"/>
                <a:cs typeface="Arial" panose="020B0604020202020204" pitchFamily="34" charset="0"/>
              </a:rPr>
              <a:t>✘</a:t>
            </a:r>
          </a:p>
        </p:txBody>
      </p:sp>
      <p:sp>
        <p:nvSpPr>
          <p:cNvPr id="7" name="Rectangle 6"/>
          <p:cNvSpPr/>
          <p:nvPr/>
        </p:nvSpPr>
        <p:spPr>
          <a:xfrm>
            <a:off x="11141108" y="5039408"/>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544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0" y="198120"/>
            <a:ext cx="12192000" cy="680184"/>
          </a:xfrm>
        </p:spPr>
        <p:txBody>
          <a:bodyPr>
            <a:noAutofit/>
          </a:bodyPr>
          <a:lstStyle/>
          <a:p>
            <a:pPr algn="ctr"/>
            <a:r>
              <a:rPr lang="en-US" sz="3600" b="1" dirty="0">
                <a:solidFill>
                  <a:srgbClr val="FFC000"/>
                </a:solidFill>
                <a:latin typeface="Anson" panose="020B0604020202020204" pitchFamily="50" charset="0"/>
              </a:rPr>
              <a:t>What malware attacks do we want to monitor &amp; prevent?</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12</a:t>
            </a:fld>
            <a:endParaRPr lang="en-US"/>
          </a:p>
        </p:txBody>
      </p:sp>
      <p:sp>
        <p:nvSpPr>
          <p:cNvPr id="7" name="Isosceles Triangle 6"/>
          <p:cNvSpPr/>
          <p:nvPr/>
        </p:nvSpPr>
        <p:spPr bwMode="auto">
          <a:xfrm rot="5400000">
            <a:off x="5258016" y="3685450"/>
            <a:ext cx="5215085" cy="45927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Black" pitchFamily="34" charset="0"/>
              <a:ea typeface="+mn-ea"/>
              <a:cs typeface="+mn-cs"/>
            </a:endParaRPr>
          </a:p>
        </p:txBody>
      </p:sp>
      <p:sp>
        <p:nvSpPr>
          <p:cNvPr id="8" name="Content Placeholder 2"/>
          <p:cNvSpPr>
            <a:spLocks noGrp="1"/>
          </p:cNvSpPr>
          <p:nvPr>
            <p:ph idx="1"/>
          </p:nvPr>
        </p:nvSpPr>
        <p:spPr>
          <a:xfrm>
            <a:off x="8085221" y="2533187"/>
            <a:ext cx="3907857" cy="2906828"/>
          </a:xfrm>
        </p:spPr>
        <p:txBody>
          <a:bodyPr anchor="ctr">
            <a:normAutofit/>
          </a:bodyPr>
          <a:lstStyle/>
          <a:p>
            <a:pPr marL="0" indent="0">
              <a:lnSpc>
                <a:spcPct val="114000"/>
              </a:lnSpc>
              <a:buNone/>
            </a:pPr>
            <a:r>
              <a:rPr lang="en-US" sz="2600" dirty="0"/>
              <a:t>Control memory accesses:</a:t>
            </a:r>
          </a:p>
          <a:p>
            <a:pPr lvl="1">
              <a:lnSpc>
                <a:spcPct val="114000"/>
              </a:lnSpc>
            </a:pPr>
            <a:r>
              <a:rPr lang="en-US" sz="2600" dirty="0"/>
              <a:t>Reading</a:t>
            </a:r>
          </a:p>
          <a:p>
            <a:pPr lvl="1">
              <a:lnSpc>
                <a:spcPct val="114000"/>
              </a:lnSpc>
            </a:pPr>
            <a:r>
              <a:rPr lang="en-US" sz="2600" dirty="0"/>
              <a:t>Writing</a:t>
            </a:r>
          </a:p>
          <a:p>
            <a:pPr lvl="1">
              <a:lnSpc>
                <a:spcPct val="114000"/>
              </a:lnSpc>
            </a:pPr>
            <a:r>
              <a:rPr lang="en-US" sz="2600" dirty="0"/>
              <a:t>Executing</a:t>
            </a:r>
          </a:p>
        </p:txBody>
      </p:sp>
      <p:pic>
        <p:nvPicPr>
          <p:cNvPr id="11" name="Picture 10"/>
          <p:cNvPicPr>
            <a:picLocks noChangeAspect="1"/>
          </p:cNvPicPr>
          <p:nvPr/>
        </p:nvPicPr>
        <p:blipFill>
          <a:blip r:embed="rId3"/>
          <a:stretch>
            <a:fillRect/>
          </a:stretch>
        </p:blipFill>
        <p:spPr>
          <a:xfrm>
            <a:off x="144311" y="878304"/>
            <a:ext cx="7374089" cy="5843171"/>
          </a:xfrm>
          <a:prstGeom prst="rect">
            <a:avLst/>
          </a:prstGeom>
        </p:spPr>
      </p:pic>
    </p:spTree>
    <p:extLst>
      <p:ext uri="{BB962C8B-B14F-4D97-AF65-F5344CB8AC3E}">
        <p14:creationId xmlns:p14="http://schemas.microsoft.com/office/powerpoint/2010/main" val="100415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381000" y="958933"/>
            <a:ext cx="11382979" cy="5899067"/>
          </a:xfrm>
        </p:spPr>
        <p:txBody>
          <a:bodyPr>
            <a:normAutofit/>
          </a:bodyPr>
          <a:lstStyle/>
          <a:p>
            <a:pPr marL="0" indent="0">
              <a:buNone/>
            </a:pPr>
            <a:r>
              <a:rPr lang="en-US" sz="2600" dirty="0"/>
              <a:t>1) All types of memory accesses: read, write, execute</a:t>
            </a:r>
          </a:p>
          <a:p>
            <a:pPr marL="514350" indent="-514350">
              <a:buFont typeface="+mj-lt"/>
              <a:buAutoNum type="arabicParenR"/>
            </a:pPr>
            <a:endParaRPr lang="en-US" sz="1400" dirty="0"/>
          </a:p>
          <a:p>
            <a:pPr marL="0" indent="0">
              <a:buNone/>
            </a:pPr>
            <a:r>
              <a:rPr lang="en-US" sz="2600" dirty="0"/>
              <a:t>2) Triples for each access:</a:t>
            </a:r>
          </a:p>
          <a:p>
            <a:pPr marL="514350" indent="-514350">
              <a:buFont typeface="+mj-lt"/>
              <a:buAutoNum type="arabicParenR"/>
            </a:pPr>
            <a:endParaRPr lang="en-US" sz="7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ounded Rectangle 2"/>
          <p:cNvSpPr/>
          <p:nvPr/>
        </p:nvSpPr>
        <p:spPr>
          <a:xfrm>
            <a:off x="7306913" y="2433086"/>
            <a:ext cx="2748513" cy="579227"/>
          </a:xfrm>
          <a:prstGeom prst="roundRect">
            <a:avLst>
              <a:gd name="adj" fmla="val 15306"/>
            </a:avLst>
          </a:prstGeom>
          <a:solidFill>
            <a:schemeClr val="accent2">
              <a:lumMod val="5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Address</a:t>
            </a:r>
          </a:p>
        </p:txBody>
      </p:sp>
      <p:sp>
        <p:nvSpPr>
          <p:cNvPr id="6" name="Title 1"/>
          <p:cNvSpPr>
            <a:spLocks noGrp="1"/>
          </p:cNvSpPr>
          <p:nvPr>
            <p:ph type="title"/>
          </p:nvPr>
        </p:nvSpPr>
        <p:spPr>
          <a:xfrm>
            <a:off x="459740" y="101229"/>
            <a:ext cx="8949264" cy="705248"/>
          </a:xfrm>
        </p:spPr>
        <p:txBody>
          <a:bodyPr>
            <a:normAutofit/>
          </a:bodyPr>
          <a:lstStyle/>
          <a:p>
            <a:r>
              <a:rPr lang="en-US" sz="3600" b="1" dirty="0">
                <a:solidFill>
                  <a:srgbClr val="FFC000"/>
                </a:solidFill>
                <a:latin typeface="Anson" panose="020B0604020202020204" pitchFamily="50" charset="0"/>
              </a:rPr>
              <a:t>Memory Interceptor Requirements </a:t>
            </a:r>
          </a:p>
        </p:txBody>
      </p:sp>
      <p:sp>
        <p:nvSpPr>
          <p:cNvPr id="8"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9" name="Right Arrow 8"/>
          <p:cNvSpPr/>
          <p:nvPr/>
        </p:nvSpPr>
        <p:spPr>
          <a:xfrm>
            <a:off x="5063798" y="2398777"/>
            <a:ext cx="2259922" cy="660696"/>
          </a:xfrm>
          <a:prstGeom prst="rightArrow">
            <a:avLst>
              <a:gd name="adj1" fmla="val 56269"/>
              <a:gd name="adj2" fmla="val 50000"/>
            </a:avLst>
          </a:prstGeom>
          <a:solidFill>
            <a:schemeClr val="accent6">
              <a:lumMod val="75000"/>
            </a:schemeClr>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Type of access</a:t>
            </a:r>
          </a:p>
        </p:txBody>
      </p:sp>
      <p:sp>
        <p:nvSpPr>
          <p:cNvPr id="22" name="Rounded Rectangle 21"/>
          <p:cNvSpPr/>
          <p:nvPr/>
        </p:nvSpPr>
        <p:spPr>
          <a:xfrm>
            <a:off x="2858759" y="2433085"/>
            <a:ext cx="2206947" cy="579227"/>
          </a:xfrm>
          <a:prstGeom prst="roundRect">
            <a:avLst>
              <a:gd name="adj" fmla="val 19244"/>
            </a:avLst>
          </a:prstGeom>
          <a:solidFill>
            <a:schemeClr val="accent1">
              <a:lumMod val="50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Address</a:t>
            </a:r>
          </a:p>
        </p:txBody>
      </p:sp>
      <p:cxnSp>
        <p:nvCxnSpPr>
          <p:cNvPr id="23" name="Straight Arrow Connector 22"/>
          <p:cNvCxnSpPr/>
          <p:nvPr/>
        </p:nvCxnSpPr>
        <p:spPr>
          <a:xfrm>
            <a:off x="5215623" y="1325126"/>
            <a:ext cx="683527"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79224" y="1318776"/>
            <a:ext cx="23126"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318250" y="1325126"/>
            <a:ext cx="670101"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37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381000" y="958933"/>
            <a:ext cx="11382979" cy="5899067"/>
          </a:xfrm>
        </p:spPr>
        <p:txBody>
          <a:bodyPr>
            <a:normAutofit/>
          </a:bodyPr>
          <a:lstStyle/>
          <a:p>
            <a:pPr marL="0" indent="0">
              <a:buNone/>
            </a:pPr>
            <a:r>
              <a:rPr lang="en-US" sz="2600" dirty="0"/>
              <a:t>1) All types of memory accesses: read, write, execute</a:t>
            </a:r>
          </a:p>
          <a:p>
            <a:pPr marL="514350" indent="-514350">
              <a:buFont typeface="+mj-lt"/>
              <a:buAutoNum type="arabicParenR"/>
            </a:pPr>
            <a:endParaRPr lang="en-US" sz="1400" dirty="0"/>
          </a:p>
          <a:p>
            <a:pPr marL="0" indent="0">
              <a:buNone/>
            </a:pPr>
            <a:r>
              <a:rPr lang="en-US" sz="2600" dirty="0"/>
              <a:t>2) Triples for each access:</a:t>
            </a:r>
          </a:p>
          <a:p>
            <a:pPr marL="514350" indent="-514350">
              <a:buFont typeface="+mj-lt"/>
              <a:buAutoNum type="arabicParenR"/>
            </a:pPr>
            <a:endParaRPr lang="en-US" sz="7200" dirty="0"/>
          </a:p>
          <a:p>
            <a:pPr marL="0" indent="0">
              <a:buNone/>
            </a:pPr>
            <a:r>
              <a:rPr lang="en-US" sz="2600" dirty="0"/>
              <a:t>3) Access only from Source range </a:t>
            </a:r>
            <a:r>
              <a:rPr lang="en-US" sz="2600" dirty="0">
                <a:sym typeface="Wingdings" panose="05000000000000000000" pitchFamily="2" charset="2"/>
              </a:rPr>
              <a:t></a:t>
            </a:r>
            <a:r>
              <a:rPr lang="en-US" sz="2600" dirty="0"/>
              <a:t> Destination range:</a:t>
            </a:r>
          </a:p>
          <a:p>
            <a:pPr marL="514350" indent="-514350">
              <a:buFont typeface="+mj-lt"/>
              <a:buAutoNum type="arabicParenR"/>
            </a:pPr>
            <a:endParaRPr lang="en-US" sz="2600" dirty="0"/>
          </a:p>
          <a:p>
            <a:pPr marL="514350" indent="-514350">
              <a:buFont typeface="+mj-lt"/>
              <a:buAutoNum type="arabicParenR"/>
            </a:pPr>
            <a:endParaRPr lang="en-US" sz="2600" dirty="0"/>
          </a:p>
          <a:p>
            <a:pPr marL="514350" indent="-514350">
              <a:buFont typeface="+mj-lt"/>
              <a:buAutoNum type="arabicParenR"/>
            </a:pPr>
            <a:endParaRPr lang="en-US" sz="2600" dirty="0"/>
          </a:p>
          <a:p>
            <a:pPr marL="514350" indent="-514350">
              <a:buFont typeface="+mj-lt"/>
              <a:buAutoNum type="arabicParenR"/>
            </a:pPr>
            <a:endParaRPr lang="en-US" sz="4800" dirty="0"/>
          </a:p>
          <a:p>
            <a:pPr marL="0" indent="0">
              <a:buNone/>
            </a:pPr>
            <a:r>
              <a:rPr lang="en-US" sz="2600" dirty="0"/>
              <a:t>4) A kernel-mode driver, which supports Windows 10 x64 and multi-core CPUs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ounded Rectangle 2"/>
          <p:cNvSpPr/>
          <p:nvPr/>
        </p:nvSpPr>
        <p:spPr>
          <a:xfrm>
            <a:off x="7306913" y="2433086"/>
            <a:ext cx="2748513" cy="579227"/>
          </a:xfrm>
          <a:prstGeom prst="roundRect">
            <a:avLst>
              <a:gd name="adj" fmla="val 15306"/>
            </a:avLst>
          </a:prstGeom>
          <a:solidFill>
            <a:schemeClr val="accent2">
              <a:lumMod val="50000"/>
            </a:schemeClr>
          </a:solidFill>
          <a:ln w="222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Address</a:t>
            </a:r>
          </a:p>
        </p:txBody>
      </p:sp>
      <p:sp>
        <p:nvSpPr>
          <p:cNvPr id="6" name="Title 1"/>
          <p:cNvSpPr>
            <a:spLocks noGrp="1"/>
          </p:cNvSpPr>
          <p:nvPr>
            <p:ph type="title"/>
          </p:nvPr>
        </p:nvSpPr>
        <p:spPr>
          <a:xfrm>
            <a:off x="459740" y="101229"/>
            <a:ext cx="8949264" cy="705248"/>
          </a:xfrm>
        </p:spPr>
        <p:txBody>
          <a:bodyPr>
            <a:normAutofit/>
          </a:bodyPr>
          <a:lstStyle/>
          <a:p>
            <a:r>
              <a:rPr lang="en-US" sz="3600" b="1" dirty="0">
                <a:solidFill>
                  <a:srgbClr val="FFC000"/>
                </a:solidFill>
                <a:latin typeface="Anson" panose="020B0604020202020204" pitchFamily="50" charset="0"/>
              </a:rPr>
              <a:t>Memory Interceptor Requirements </a:t>
            </a:r>
          </a:p>
        </p:txBody>
      </p:sp>
      <p:sp>
        <p:nvSpPr>
          <p:cNvPr id="8"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9" name="Right Arrow 8"/>
          <p:cNvSpPr/>
          <p:nvPr/>
        </p:nvSpPr>
        <p:spPr>
          <a:xfrm>
            <a:off x="5063798" y="2398777"/>
            <a:ext cx="2259922" cy="660696"/>
          </a:xfrm>
          <a:prstGeom prst="rightArrow">
            <a:avLst>
              <a:gd name="adj1" fmla="val 56269"/>
              <a:gd name="adj2" fmla="val 50000"/>
            </a:avLst>
          </a:prstGeom>
          <a:solidFill>
            <a:schemeClr val="accent6">
              <a:lumMod val="75000"/>
            </a:schemeClr>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Type of access</a:t>
            </a:r>
          </a:p>
        </p:txBody>
      </p:sp>
      <p:sp>
        <p:nvSpPr>
          <p:cNvPr id="10" name="Rectangle 9"/>
          <p:cNvSpPr/>
          <p:nvPr/>
        </p:nvSpPr>
        <p:spPr>
          <a:xfrm>
            <a:off x="676879" y="4002655"/>
            <a:ext cx="2705031" cy="539143"/>
          </a:xfrm>
          <a:prstGeom prst="rect">
            <a:avLst/>
          </a:prstGeom>
          <a:solidFill>
            <a:schemeClr val="accent1">
              <a:lumMod val="50000"/>
            </a:schemeClr>
          </a:solidFill>
          <a:ln w="254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182880" lvl="1"/>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11" name="Rectangle 10"/>
          <p:cNvSpPr/>
          <p:nvPr/>
        </p:nvSpPr>
        <p:spPr>
          <a:xfrm>
            <a:off x="676879" y="4583209"/>
            <a:ext cx="2705031" cy="539034"/>
          </a:xfrm>
          <a:prstGeom prst="rect">
            <a:avLst/>
          </a:prstGeom>
          <a:solidFill>
            <a:schemeClr val="accent2">
              <a:lumMod val="50000"/>
            </a:schemeClr>
          </a:solidFill>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1" indent="0" fontAlgn="auto">
              <a:lnSpc>
                <a:spcPct val="100000"/>
              </a:lnSpc>
              <a:spcBef>
                <a:spcPts val="0"/>
              </a:spcBef>
              <a:spcAft>
                <a:spcPts val="0"/>
              </a:spcAft>
              <a:buClrTx/>
              <a:buSzTx/>
              <a:buFontTx/>
              <a:buNone/>
              <a:tabLst/>
              <a:defRPr/>
            </a:pPr>
            <a:r>
              <a:rPr lang="en-US" sz="2400" dirty="0">
                <a:solidFill>
                  <a:prstClr val="white"/>
                </a:solidFill>
                <a:latin typeface="Calibri" panose="020F0502020204030204"/>
              </a:rPr>
              <a:t>Destination range</a:t>
            </a:r>
          </a:p>
        </p:txBody>
      </p:sp>
      <p:sp>
        <p:nvSpPr>
          <p:cNvPr id="12" name="Rectangle 11"/>
          <p:cNvSpPr/>
          <p:nvPr/>
        </p:nvSpPr>
        <p:spPr>
          <a:xfrm>
            <a:off x="676879" y="5178117"/>
            <a:ext cx="2705031" cy="539034"/>
          </a:xfrm>
          <a:prstGeom prst="rect">
            <a:avLst/>
          </a:prstGeom>
          <a:solidFill>
            <a:schemeClr val="bg2">
              <a:lumMod val="25000"/>
            </a:schemeClr>
          </a:solidFill>
          <a:ln w="254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1" indent="0" fontAlgn="auto">
              <a:lnSpc>
                <a:spcPct val="100000"/>
              </a:lnSpc>
              <a:spcBef>
                <a:spcPts val="0"/>
              </a:spcBef>
              <a:spcAft>
                <a:spcPts val="0"/>
              </a:spcAft>
              <a:buClrTx/>
              <a:buSzTx/>
              <a:buFontTx/>
              <a:buNone/>
              <a:tabLst/>
              <a:defRPr/>
            </a:pPr>
            <a:r>
              <a:rPr lang="en-US" sz="2400" dirty="0">
                <a:solidFill>
                  <a:prstClr val="white"/>
                </a:solidFill>
                <a:latin typeface="Calibri" panose="020F0502020204030204"/>
              </a:rPr>
              <a:t>Others</a:t>
            </a:r>
          </a:p>
        </p:txBody>
      </p:sp>
      <p:sp>
        <p:nvSpPr>
          <p:cNvPr id="14" name="Arc 13"/>
          <p:cNvSpPr/>
          <p:nvPr/>
        </p:nvSpPr>
        <p:spPr>
          <a:xfrm>
            <a:off x="2629113" y="4111651"/>
            <a:ext cx="1422399" cy="639233"/>
          </a:xfrm>
          <a:prstGeom prst="arc">
            <a:avLst>
              <a:gd name="adj1" fmla="val 16053310"/>
              <a:gd name="adj2" fmla="val 3"/>
            </a:avLst>
          </a:prstGeom>
          <a:ln w="25400">
            <a:solidFill>
              <a:srgbClr val="FF0000"/>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p:cNvSpPr/>
          <p:nvPr/>
        </p:nvSpPr>
        <p:spPr>
          <a:xfrm flipV="1">
            <a:off x="2629112" y="4111650"/>
            <a:ext cx="1422399" cy="635880"/>
          </a:xfrm>
          <a:prstGeom prst="arc">
            <a:avLst>
              <a:gd name="adj1" fmla="val 16194480"/>
              <a:gd name="adj2" fmla="val 225233"/>
            </a:avLst>
          </a:prstGeom>
          <a:ln w="25400">
            <a:solidFill>
              <a:srgbClr val="FF0000"/>
            </a:solidFill>
            <a:headEnd type="triangle" w="lg"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p:cNvSpPr/>
          <p:nvPr/>
        </p:nvSpPr>
        <p:spPr>
          <a:xfrm flipV="1">
            <a:off x="2764590" y="4965366"/>
            <a:ext cx="1168397" cy="639233"/>
          </a:xfrm>
          <a:prstGeom prst="arc">
            <a:avLst>
              <a:gd name="adj1" fmla="val 15950505"/>
              <a:gd name="adj2" fmla="val 177341"/>
            </a:avLst>
          </a:prstGeom>
          <a:ln w="25400" cap="rnd">
            <a:solidFill>
              <a:srgbClr val="FF0000"/>
            </a:solidFill>
            <a:prstDash val="sysDash"/>
            <a:round/>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p:cNvSpPr/>
          <p:nvPr/>
        </p:nvSpPr>
        <p:spPr>
          <a:xfrm>
            <a:off x="2764589" y="4965367"/>
            <a:ext cx="1168397" cy="635880"/>
          </a:xfrm>
          <a:prstGeom prst="arc">
            <a:avLst>
              <a:gd name="adj1" fmla="val 16026088"/>
              <a:gd name="adj2" fmla="val 3"/>
            </a:avLst>
          </a:prstGeom>
          <a:ln w="25400" cap="rnd">
            <a:solidFill>
              <a:srgbClr val="FF0000"/>
            </a:solidFill>
            <a:prstDash val="sysDash"/>
            <a:round/>
            <a:headEnd type="triangle" w="lg"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ular Callout 17"/>
          <p:cNvSpPr/>
          <p:nvPr/>
        </p:nvSpPr>
        <p:spPr>
          <a:xfrm>
            <a:off x="4297573" y="5236585"/>
            <a:ext cx="2861019" cy="547764"/>
          </a:xfrm>
          <a:prstGeom prst="wedgeRectCallout">
            <a:avLst>
              <a:gd name="adj1" fmla="val -63886"/>
              <a:gd name="adj2" fmla="val -21022"/>
            </a:avLst>
          </a:prstGeom>
          <a:solidFill>
            <a:schemeClr val="bg2">
              <a:lumMod val="10000"/>
            </a:schemeClr>
          </a:solidFill>
          <a:ln w="19050">
            <a:roun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Skips all other accesses</a:t>
            </a:r>
          </a:p>
        </p:txBody>
      </p:sp>
      <p:graphicFrame>
        <p:nvGraphicFramePr>
          <p:cNvPr id="19" name="Table 18"/>
          <p:cNvGraphicFramePr>
            <a:graphicFrameLocks noGrp="1"/>
          </p:cNvGraphicFramePr>
          <p:nvPr>
            <p:extLst>
              <p:ext uri="{D42A27DB-BD31-4B8C-83A1-F6EECF244321}">
                <p14:modId xmlns:p14="http://schemas.microsoft.com/office/powerpoint/2010/main" val="3373712276"/>
              </p:ext>
            </p:extLst>
          </p:nvPr>
        </p:nvGraphicFramePr>
        <p:xfrm>
          <a:off x="5913129" y="3828638"/>
          <a:ext cx="5850850" cy="1099820"/>
        </p:xfrm>
        <a:graphic>
          <a:graphicData uri="http://schemas.openxmlformats.org/drawingml/2006/table">
            <a:tbl>
              <a:tblPr>
                <a:tableStyleId>{5940675A-B579-460E-94D1-54222C63F5DA}</a:tableStyleId>
              </a:tblPr>
              <a:tblGrid>
                <a:gridCol w="1927768">
                  <a:extLst>
                    <a:ext uri="{9D8B030D-6E8A-4147-A177-3AD203B41FA5}">
                      <a16:colId xmlns:a16="http://schemas.microsoft.com/office/drawing/2014/main" val="1474238417"/>
                    </a:ext>
                  </a:extLst>
                </a:gridCol>
                <a:gridCol w="1446582">
                  <a:extLst>
                    <a:ext uri="{9D8B030D-6E8A-4147-A177-3AD203B41FA5}">
                      <a16:colId xmlns:a16="http://schemas.microsoft.com/office/drawing/2014/main" val="2561915667"/>
                    </a:ext>
                  </a:extLst>
                </a:gridCol>
                <a:gridCol w="2476500">
                  <a:extLst>
                    <a:ext uri="{9D8B030D-6E8A-4147-A177-3AD203B41FA5}">
                      <a16:colId xmlns:a16="http://schemas.microsoft.com/office/drawing/2014/main" val="3576019090"/>
                    </a:ext>
                  </a:extLst>
                </a:gridCol>
              </a:tblGrid>
              <a:tr h="342795">
                <a:tc>
                  <a:txBody>
                    <a:bodyPr/>
                    <a:lstStyle/>
                    <a:p>
                      <a:pPr algn="ctr"/>
                      <a:r>
                        <a:rPr lang="en-US" sz="2000" b="1" dirty="0"/>
                        <a:t>Source</a:t>
                      </a:r>
                      <a:r>
                        <a:rPr lang="en-US" sz="2000" b="1" baseline="0" dirty="0"/>
                        <a:t> Address</a:t>
                      </a:r>
                      <a:endParaRPr lang="en-US" sz="2000" b="1" dirty="0"/>
                    </a:p>
                  </a:txBody>
                  <a:tcPr anchor="ctr"/>
                </a:tc>
                <a:tc>
                  <a:txBody>
                    <a:bodyPr/>
                    <a:lstStyle/>
                    <a:p>
                      <a:pPr algn="ctr"/>
                      <a:r>
                        <a:rPr lang="en-US" sz="2000" b="1" dirty="0"/>
                        <a:t>Access Type</a:t>
                      </a:r>
                    </a:p>
                  </a:txBody>
                  <a:tcPr anchor="ctr"/>
                </a:tc>
                <a:tc>
                  <a:txBody>
                    <a:bodyPr/>
                    <a:lstStyle/>
                    <a:p>
                      <a:pPr algn="ctr"/>
                      <a:r>
                        <a:rPr lang="en-US" sz="2000" b="1" dirty="0"/>
                        <a:t>Destination Address</a:t>
                      </a:r>
                    </a:p>
                  </a:txBody>
                  <a:tcPr anchor="ctr"/>
                </a:tc>
                <a:extLst>
                  <a:ext uri="{0D108BD9-81ED-4DB2-BD59-A6C34878D82A}">
                    <a16:rowId xmlns:a16="http://schemas.microsoft.com/office/drawing/2014/main" val="161737933"/>
                  </a:ext>
                </a:extLst>
              </a:tr>
              <a:tr h="369044">
                <a:tc>
                  <a:txBody>
                    <a:bodyPr/>
                    <a:lstStyle/>
                    <a:p>
                      <a:pPr algn="ctr"/>
                      <a:r>
                        <a:rPr lang="en-US" sz="2000" dirty="0"/>
                        <a:t>SourceAddr1</a:t>
                      </a:r>
                    </a:p>
                  </a:txBody>
                  <a:tcPr anchor="ctr"/>
                </a:tc>
                <a:tc>
                  <a:txBody>
                    <a:bodyPr/>
                    <a:lstStyle/>
                    <a:p>
                      <a:pPr algn="ctr"/>
                      <a:r>
                        <a:rPr lang="en-US" sz="2000" dirty="0"/>
                        <a:t>read</a:t>
                      </a:r>
                    </a:p>
                  </a:txBody>
                  <a:tcPr anchor="ctr"/>
                </a:tc>
                <a:tc>
                  <a:txBody>
                    <a:bodyPr/>
                    <a:lstStyle/>
                    <a:p>
                      <a:pPr algn="ctr"/>
                      <a:r>
                        <a:rPr lang="en-US" sz="2000" dirty="0"/>
                        <a:t>DestinationAddr1</a:t>
                      </a:r>
                    </a:p>
                  </a:txBody>
                  <a:tcPr anchor="ctr"/>
                </a:tc>
                <a:extLst>
                  <a:ext uri="{0D108BD9-81ED-4DB2-BD59-A6C34878D82A}">
                    <a16:rowId xmlns:a16="http://schemas.microsoft.com/office/drawing/2014/main" val="2457741310"/>
                  </a:ext>
                </a:extLst>
              </a:tr>
              <a:tr h="290414">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extLst>
                  <a:ext uri="{0D108BD9-81ED-4DB2-BD59-A6C34878D82A}">
                    <a16:rowId xmlns:a16="http://schemas.microsoft.com/office/drawing/2014/main" val="2397083197"/>
                  </a:ext>
                </a:extLst>
              </a:tr>
            </a:tbl>
          </a:graphicData>
        </a:graphic>
      </p:graphicFrame>
      <p:cxnSp>
        <p:nvCxnSpPr>
          <p:cNvPr id="20" name="Straight Arrow Connector 19"/>
          <p:cNvCxnSpPr/>
          <p:nvPr/>
        </p:nvCxnSpPr>
        <p:spPr>
          <a:xfrm>
            <a:off x="4088417" y="4429590"/>
            <a:ext cx="2052002" cy="2369"/>
          </a:xfrm>
          <a:prstGeom prst="straightConnector1">
            <a:avLst/>
          </a:prstGeom>
          <a:ln w="19050">
            <a:solidFill>
              <a:srgbClr val="FF0021"/>
            </a:solidFill>
            <a:headEnd type="oval"/>
            <a:tailEnd type="triangle" w="lg" len="lg"/>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4088416" y="4072171"/>
            <a:ext cx="182471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Logs this access </a:t>
            </a:r>
          </a:p>
        </p:txBody>
      </p:sp>
      <p:sp>
        <p:nvSpPr>
          <p:cNvPr id="22" name="Rounded Rectangle 21"/>
          <p:cNvSpPr/>
          <p:nvPr/>
        </p:nvSpPr>
        <p:spPr>
          <a:xfrm>
            <a:off x="2858759" y="2433085"/>
            <a:ext cx="2206947" cy="579227"/>
          </a:xfrm>
          <a:prstGeom prst="roundRect">
            <a:avLst>
              <a:gd name="adj" fmla="val 19244"/>
            </a:avLst>
          </a:prstGeom>
          <a:solidFill>
            <a:schemeClr val="accent1">
              <a:lumMod val="50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Address</a:t>
            </a:r>
          </a:p>
        </p:txBody>
      </p:sp>
      <p:cxnSp>
        <p:nvCxnSpPr>
          <p:cNvPr id="23" name="Straight Arrow Connector 22"/>
          <p:cNvCxnSpPr/>
          <p:nvPr/>
        </p:nvCxnSpPr>
        <p:spPr>
          <a:xfrm>
            <a:off x="5215623" y="1325126"/>
            <a:ext cx="683527"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79224" y="1318776"/>
            <a:ext cx="23126"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318250" y="1325126"/>
            <a:ext cx="670101" cy="120852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709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7" name="Rectangle 36"/>
          <p:cNvSpPr/>
          <p:nvPr/>
        </p:nvSpPr>
        <p:spPr>
          <a:xfrm>
            <a:off x="804407" y="1523023"/>
            <a:ext cx="4999627" cy="3963378"/>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title"/>
          </p:nvPr>
        </p:nvSpPr>
        <p:spPr>
          <a:xfrm>
            <a:off x="266701" y="440376"/>
            <a:ext cx="11753518" cy="952562"/>
          </a:xfrm>
        </p:spPr>
        <p:txBody>
          <a:bodyPr>
            <a:noAutofit/>
          </a:bodyPr>
          <a:lstStyle/>
          <a:p>
            <a:r>
              <a:rPr lang="en-US" sz="3200" b="1" dirty="0">
                <a:solidFill>
                  <a:srgbClr val="FFC000"/>
                </a:solidFill>
                <a:latin typeface="Anson" panose="020B0604020202020204" pitchFamily="50" charset="0"/>
              </a:rPr>
              <a:t>What can we use as a basis for the memory interceptor?</a:t>
            </a:r>
          </a:p>
        </p:txBody>
      </p:sp>
      <p:sp>
        <p:nvSpPr>
          <p:cNvPr id="39"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15</a:t>
            </a:fld>
            <a:endParaRPr lang="en-US"/>
          </a:p>
        </p:txBody>
      </p:sp>
      <p:sp>
        <p:nvSpPr>
          <p:cNvPr id="40" name="Rounded Rectangle 39"/>
          <p:cNvSpPr/>
          <p:nvPr/>
        </p:nvSpPr>
        <p:spPr>
          <a:xfrm>
            <a:off x="1892300" y="2437422"/>
            <a:ext cx="3632200" cy="1808921"/>
          </a:xfrm>
          <a:prstGeom prst="roundRect">
            <a:avLst/>
          </a:prstGeom>
          <a:solidFill>
            <a:schemeClr val="accent1">
              <a:lumMod val="50000"/>
              <a:alpha val="81000"/>
            </a:schemeClr>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150000"/>
              </a:lnSpc>
            </a:pPr>
            <a:r>
              <a:rPr lang="en-US" sz="2400" b="1" dirty="0">
                <a:solidFill>
                  <a:schemeClr val="bg1"/>
                </a:solidFill>
              </a:rPr>
              <a:t>Windows security model protects only the</a:t>
            </a:r>
            <a:br>
              <a:rPr lang="en-US" sz="2400" b="1" dirty="0">
                <a:solidFill>
                  <a:schemeClr val="bg1"/>
                </a:solidFill>
              </a:rPr>
            </a:br>
            <a:r>
              <a:rPr lang="en-US" sz="2400" b="1" dirty="0">
                <a:solidFill>
                  <a:schemeClr val="bg1"/>
                </a:solidFill>
              </a:rPr>
              <a:t>user-mode memory</a:t>
            </a:r>
          </a:p>
        </p:txBody>
      </p:sp>
      <p:sp>
        <p:nvSpPr>
          <p:cNvPr id="41" name="Rounded Rectangle 40"/>
          <p:cNvSpPr/>
          <p:nvPr/>
        </p:nvSpPr>
        <p:spPr>
          <a:xfrm>
            <a:off x="7620134" y="2437422"/>
            <a:ext cx="3568566" cy="1808921"/>
          </a:xfrm>
          <a:prstGeom prst="roundRect">
            <a:avLst/>
          </a:prstGeom>
          <a:solidFill>
            <a:schemeClr val="accent1">
              <a:lumMod val="50000"/>
              <a:alpha val="81000"/>
            </a:schemeClr>
          </a:solid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lvl="0" algn="ctr">
              <a:lnSpc>
                <a:spcPct val="150000"/>
              </a:lnSpc>
            </a:pPr>
            <a:r>
              <a:rPr lang="en-US" sz="2400" b="1" dirty="0">
                <a:solidFill>
                  <a:schemeClr val="bg1"/>
                </a:solidFill>
              </a:rPr>
              <a:t>Memory monitoring methods based on OS &amp; hypervisor facilities</a:t>
            </a:r>
          </a:p>
        </p:txBody>
      </p:sp>
      <p:cxnSp>
        <p:nvCxnSpPr>
          <p:cNvPr id="42" name="Straight Connector 41"/>
          <p:cNvCxnSpPr/>
          <p:nvPr/>
        </p:nvCxnSpPr>
        <p:spPr>
          <a:xfrm>
            <a:off x="6515100" y="1086902"/>
            <a:ext cx="2651" cy="725901"/>
          </a:xfrm>
          <a:prstGeom prst="line">
            <a:avLst/>
          </a:prstGeom>
          <a:ln/>
        </p:spPr>
        <p:style>
          <a:lnRef idx="1">
            <a:schemeClr val="dk1"/>
          </a:lnRef>
          <a:fillRef idx="0">
            <a:schemeClr val="dk1"/>
          </a:fillRef>
          <a:effectRef idx="0">
            <a:schemeClr val="dk1"/>
          </a:effectRef>
          <a:fontRef idx="minor">
            <a:schemeClr val="tx1"/>
          </a:fontRef>
        </p:style>
      </p:cxnSp>
      <p:cxnSp>
        <p:nvCxnSpPr>
          <p:cNvPr id="43" name="Straight Connector 42"/>
          <p:cNvCxnSpPr>
            <a:endCxn id="41" idx="0"/>
          </p:cNvCxnSpPr>
          <p:nvPr/>
        </p:nvCxnSpPr>
        <p:spPr>
          <a:xfrm flipH="1">
            <a:off x="9404417" y="1812803"/>
            <a:ext cx="6284" cy="624619"/>
          </a:xfrm>
          <a:prstGeom prst="line">
            <a:avLst/>
          </a:prstGeom>
          <a:ln/>
        </p:spPr>
        <p:style>
          <a:lnRef idx="1">
            <a:schemeClr val="dk1"/>
          </a:lnRef>
          <a:fillRef idx="0">
            <a:schemeClr val="dk1"/>
          </a:fillRef>
          <a:effectRef idx="0">
            <a:schemeClr val="dk1"/>
          </a:effectRef>
          <a:fontRef idx="minor">
            <a:schemeClr val="tx1"/>
          </a:fontRef>
        </p:style>
      </p:cxnSp>
      <p:cxnSp>
        <p:nvCxnSpPr>
          <p:cNvPr id="44" name="Straight Connector 43"/>
          <p:cNvCxnSpPr>
            <a:endCxn id="40" idx="0"/>
          </p:cNvCxnSpPr>
          <p:nvPr/>
        </p:nvCxnSpPr>
        <p:spPr>
          <a:xfrm flipH="1">
            <a:off x="3708400" y="1792924"/>
            <a:ext cx="8468" cy="644498"/>
          </a:xfrm>
          <a:prstGeom prst="line">
            <a:avLst/>
          </a:prstGeom>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3716867" y="1792924"/>
            <a:ext cx="5693833" cy="19879"/>
          </a:xfrm>
          <a:prstGeom prst="line">
            <a:avLst/>
          </a:prstGeom>
          <a:ln/>
        </p:spPr>
        <p:style>
          <a:lnRef idx="1">
            <a:schemeClr val="dk1"/>
          </a:lnRef>
          <a:fillRef idx="0">
            <a:schemeClr val="dk1"/>
          </a:fillRef>
          <a:effectRef idx="0">
            <a:schemeClr val="dk1"/>
          </a:effectRef>
          <a:fontRef idx="minor">
            <a:schemeClr val="tx1"/>
          </a:fontRef>
        </p:style>
      </p:cxnSp>
      <p:sp>
        <p:nvSpPr>
          <p:cNvPr id="46" name="Rectangle 45"/>
          <p:cNvSpPr/>
          <p:nvPr/>
        </p:nvSpPr>
        <p:spPr>
          <a:xfrm>
            <a:off x="3568240" y="5590841"/>
            <a:ext cx="8451979" cy="461665"/>
          </a:xfrm>
          <a:prstGeom prst="rect">
            <a:avLst/>
          </a:prstGeom>
        </p:spPr>
        <p:txBody>
          <a:bodyPr wrap="square">
            <a:spAutoFit/>
          </a:bodyPr>
          <a:lstStyle/>
          <a:p>
            <a:r>
              <a:rPr lang="en-US" sz="2400" dirty="0">
                <a:sym typeface="Wingdings" panose="05000000000000000000" pitchFamily="2" charset="2"/>
              </a:rPr>
              <a:t> </a:t>
            </a:r>
            <a:r>
              <a:rPr lang="en-US" sz="2400" dirty="0"/>
              <a:t>There is no build-in tools for controlling kernel mode memory</a:t>
            </a:r>
          </a:p>
        </p:txBody>
      </p:sp>
    </p:spTree>
    <p:extLst>
      <p:ext uri="{BB962C8B-B14F-4D97-AF65-F5344CB8AC3E}">
        <p14:creationId xmlns:p14="http://schemas.microsoft.com/office/powerpoint/2010/main" val="369408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5701" y="1096769"/>
            <a:ext cx="6880085" cy="5095982"/>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1"/>
          <p:cNvSpPr>
            <a:spLocks noGrp="1"/>
          </p:cNvSpPr>
          <p:nvPr>
            <p:ph type="title"/>
          </p:nvPr>
        </p:nvSpPr>
        <p:spPr>
          <a:xfrm>
            <a:off x="375889" y="86569"/>
            <a:ext cx="11441931" cy="811722"/>
          </a:xfrm>
        </p:spPr>
        <p:txBody>
          <a:bodyPr>
            <a:noAutofit/>
          </a:bodyPr>
          <a:lstStyle/>
          <a:p>
            <a:r>
              <a:rPr lang="en-US" sz="3600" b="1" dirty="0">
                <a:solidFill>
                  <a:srgbClr val="FFC000"/>
                </a:solidFill>
                <a:latin typeface="Anson" panose="020B0604020202020204" pitchFamily="50" charset="0"/>
              </a:rPr>
              <a:t>Intercepting memory access: methods &amp; projects</a:t>
            </a:r>
          </a:p>
        </p:txBody>
      </p:sp>
      <p:sp>
        <p:nvSpPr>
          <p:cNvPr id="7"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08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5701" y="1096769"/>
            <a:ext cx="6880085" cy="5095982"/>
          </a:xfrm>
          <a:prstGeom prst="rect">
            <a:avLst/>
          </a:prstGeom>
        </p:spPr>
      </p:pic>
      <p:cxnSp>
        <p:nvCxnSpPr>
          <p:cNvPr id="9" name="Straight Connector 8"/>
          <p:cNvCxnSpPr/>
          <p:nvPr/>
        </p:nvCxnSpPr>
        <p:spPr>
          <a:xfrm>
            <a:off x="579527" y="1866901"/>
            <a:ext cx="6007011" cy="95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1"/>
          <p:cNvSpPr>
            <a:spLocks noGrp="1"/>
          </p:cNvSpPr>
          <p:nvPr>
            <p:ph type="title"/>
          </p:nvPr>
        </p:nvSpPr>
        <p:spPr>
          <a:xfrm>
            <a:off x="375889" y="86569"/>
            <a:ext cx="11441931" cy="811722"/>
          </a:xfrm>
        </p:spPr>
        <p:txBody>
          <a:bodyPr>
            <a:noAutofit/>
          </a:bodyPr>
          <a:lstStyle/>
          <a:p>
            <a:r>
              <a:rPr lang="en-US" sz="3600" b="1" dirty="0">
                <a:solidFill>
                  <a:srgbClr val="FFC000"/>
                </a:solidFill>
                <a:latin typeface="Anson" panose="020B0604020202020204" pitchFamily="50" charset="0"/>
              </a:rPr>
              <a:t>Intercepting memory access: methods &amp; projects</a:t>
            </a:r>
          </a:p>
        </p:txBody>
      </p:sp>
      <p:graphicFrame>
        <p:nvGraphicFramePr>
          <p:cNvPr id="6" name="Content Placeholder 5"/>
          <p:cNvGraphicFramePr>
            <a:graphicFrameLocks noGrp="1"/>
          </p:cNvGraphicFramePr>
          <p:nvPr>
            <p:ph idx="1"/>
          </p:nvPr>
        </p:nvGraphicFramePr>
        <p:xfrm>
          <a:off x="7457499" y="1733836"/>
          <a:ext cx="4560677" cy="4844968"/>
        </p:xfrm>
        <a:graphic>
          <a:graphicData uri="http://schemas.openxmlformats.org/drawingml/2006/table">
            <a:tbl>
              <a:tblPr firstRow="1" firstCol="1" bandRow="1">
                <a:tableStyleId>{616DA210-FB5B-4158-B5E0-FEB733F419BA}</a:tableStyleId>
              </a:tblPr>
              <a:tblGrid>
                <a:gridCol w="3246390">
                  <a:extLst>
                    <a:ext uri="{9D8B030D-6E8A-4147-A177-3AD203B41FA5}">
                      <a16:colId xmlns:a16="http://schemas.microsoft.com/office/drawing/2014/main" val="3756813715"/>
                    </a:ext>
                  </a:extLst>
                </a:gridCol>
                <a:gridCol w="1314287">
                  <a:extLst>
                    <a:ext uri="{9D8B030D-6E8A-4147-A177-3AD203B41FA5}">
                      <a16:colId xmlns:a16="http://schemas.microsoft.com/office/drawing/2014/main" val="2713518713"/>
                    </a:ext>
                  </a:extLst>
                </a:gridCol>
              </a:tblGrid>
              <a:tr h="431947">
                <a:tc>
                  <a:txBody>
                    <a:bodyPr/>
                    <a:lstStyle/>
                    <a:p>
                      <a:pPr marL="0" marR="0" algn="ctr">
                        <a:lnSpc>
                          <a:spcPct val="120000"/>
                        </a:lnSpc>
                        <a:spcBef>
                          <a:spcPts val="75"/>
                        </a:spcBef>
                        <a:spcAft>
                          <a:spcPts val="380"/>
                        </a:spcAft>
                      </a:pPr>
                      <a:r>
                        <a:rPr lang="en-US" sz="2400" b="1" dirty="0">
                          <a:effectLst/>
                        </a:rPr>
                        <a:t>Project title, year</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Read/</a:t>
                      </a:r>
                      <a:br>
                        <a:rPr lang="en-US" sz="2400" b="1" dirty="0">
                          <a:effectLst/>
                        </a:rPr>
                      </a:br>
                      <a:r>
                        <a:rPr lang="en-US" sz="2400" b="1" dirty="0">
                          <a:effectLst/>
                        </a:rPr>
                        <a:t>Write/</a:t>
                      </a:r>
                      <a:br>
                        <a:rPr lang="en-US" sz="2400" b="1" dirty="0">
                          <a:effectLst/>
                        </a:rPr>
                      </a:br>
                      <a:r>
                        <a:rPr lang="en-US" sz="2400" b="1" dirty="0">
                          <a:effectLst/>
                        </a:rPr>
                        <a:t>Execute</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510736"/>
                  </a:ext>
                </a:extLst>
              </a:tr>
              <a:tr h="431947">
                <a:tc>
                  <a:txBody>
                    <a:bodyPr/>
                    <a:lstStyle/>
                    <a:p>
                      <a:pPr marL="0" marR="0" algn="ctr">
                        <a:lnSpc>
                          <a:spcPct val="120000"/>
                        </a:lnSpc>
                        <a:spcBef>
                          <a:spcPts val="75"/>
                        </a:spcBef>
                        <a:spcAft>
                          <a:spcPts val="380"/>
                        </a:spcAft>
                      </a:pPr>
                      <a:r>
                        <a:rPr lang="en-US" sz="2400" b="1" dirty="0">
                          <a:effectLst/>
                        </a:rPr>
                        <a:t>SPIDER, 2013</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6604755"/>
                  </a:ext>
                </a:extLst>
              </a:tr>
              <a:tr h="431947">
                <a:tc>
                  <a:txBody>
                    <a:bodyPr/>
                    <a:lstStyle/>
                    <a:p>
                      <a:pPr marL="0" marR="0" algn="ctr">
                        <a:lnSpc>
                          <a:spcPct val="120000"/>
                        </a:lnSpc>
                        <a:spcBef>
                          <a:spcPts val="75"/>
                        </a:spcBef>
                        <a:spcAft>
                          <a:spcPts val="380"/>
                        </a:spcAft>
                      </a:pPr>
                      <a:r>
                        <a:rPr lang="en-US" sz="2400" b="1" dirty="0" err="1">
                          <a:effectLst/>
                        </a:rPr>
                        <a:t>SecVisor</a:t>
                      </a:r>
                      <a:r>
                        <a:rPr lang="en-US" sz="2400" b="1" dirty="0">
                          <a:effectLst/>
                        </a:rPr>
                        <a:t>, 2007</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3614052"/>
                  </a:ext>
                </a:extLst>
              </a:tr>
              <a:tr h="431947">
                <a:tc>
                  <a:txBody>
                    <a:bodyPr/>
                    <a:lstStyle/>
                    <a:p>
                      <a:pPr marL="0" marR="0" algn="ctr">
                        <a:lnSpc>
                          <a:spcPct val="120000"/>
                        </a:lnSpc>
                        <a:spcBef>
                          <a:spcPts val="75"/>
                        </a:spcBef>
                        <a:spcAft>
                          <a:spcPts val="380"/>
                        </a:spcAft>
                      </a:pPr>
                      <a:r>
                        <a:rPr lang="en-US" sz="2400" b="1" dirty="0" err="1">
                          <a:effectLst/>
                        </a:rPr>
                        <a:t>HyperSleuth</a:t>
                      </a:r>
                      <a:r>
                        <a:rPr lang="en-US" sz="2400" b="1" dirty="0">
                          <a:effectLst/>
                        </a:rPr>
                        <a:t>, 2010</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7536515"/>
                  </a:ext>
                </a:extLst>
              </a:tr>
              <a:tr h="431947">
                <a:tc>
                  <a:txBody>
                    <a:bodyPr/>
                    <a:lstStyle/>
                    <a:p>
                      <a:pPr marL="0" marR="0" algn="ctr">
                        <a:lnSpc>
                          <a:spcPct val="120000"/>
                        </a:lnSpc>
                        <a:spcBef>
                          <a:spcPts val="75"/>
                        </a:spcBef>
                        <a:spcAft>
                          <a:spcPts val="380"/>
                        </a:spcAft>
                      </a:pPr>
                      <a:r>
                        <a:rPr lang="en-US" sz="2400" b="1" dirty="0" err="1">
                          <a:effectLst/>
                        </a:rPr>
                        <a:t>CXPInspector</a:t>
                      </a:r>
                      <a:r>
                        <a:rPr lang="en-US" sz="2400" b="1" dirty="0">
                          <a:effectLst/>
                        </a:rPr>
                        <a:t>, 2013</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768499"/>
                  </a:ext>
                </a:extLst>
              </a:tr>
              <a:tr h="431947">
                <a:tc>
                  <a:txBody>
                    <a:bodyPr/>
                    <a:lstStyle/>
                    <a:p>
                      <a:pPr marL="0" marR="0" algn="ctr">
                        <a:lnSpc>
                          <a:spcPct val="120000"/>
                        </a:lnSpc>
                        <a:spcBef>
                          <a:spcPts val="75"/>
                        </a:spcBef>
                        <a:spcAft>
                          <a:spcPts val="380"/>
                        </a:spcAft>
                      </a:pPr>
                      <a:r>
                        <a:rPr lang="en-US" sz="2400" b="1" dirty="0" err="1">
                          <a:effectLst/>
                        </a:rPr>
                        <a:t>HyperTap</a:t>
                      </a:r>
                      <a:r>
                        <a:rPr lang="en-US" sz="2400" b="1" dirty="0">
                          <a:effectLst/>
                        </a:rPr>
                        <a:t>, 2014</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20000"/>
                        </a:lnSpc>
                        <a:spcBef>
                          <a:spcPts val="75"/>
                        </a:spcBef>
                        <a:spcAft>
                          <a:spcPts val="380"/>
                        </a:spcAft>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563728"/>
                  </a:ext>
                </a:extLst>
              </a:tr>
              <a:tr h="431947">
                <a:tc>
                  <a:txBody>
                    <a:bodyPr/>
                    <a:lstStyle/>
                    <a:p>
                      <a:pPr marL="0" marR="0" algn="ctr">
                        <a:lnSpc>
                          <a:spcPct val="120000"/>
                        </a:lnSpc>
                        <a:spcBef>
                          <a:spcPts val="75"/>
                        </a:spcBef>
                        <a:spcAft>
                          <a:spcPts val="380"/>
                        </a:spcAft>
                      </a:pPr>
                      <a:r>
                        <a:rPr lang="en-US" sz="2400" b="1" dirty="0">
                          <a:effectLst/>
                        </a:rPr>
                        <a:t>DRAKVUF, 2014</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effectLst/>
                        </a:rPr>
                        <a:t>–/–/+</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4170252"/>
                  </a:ext>
                </a:extLst>
              </a:tr>
              <a:tr h="894760">
                <a:tc>
                  <a:txBody>
                    <a:bodyPr/>
                    <a:lstStyle/>
                    <a:p>
                      <a:pPr marL="0" marR="0" algn="ctr">
                        <a:lnSpc>
                          <a:spcPct val="120000"/>
                        </a:lnSpc>
                        <a:spcBef>
                          <a:spcPts val="75"/>
                        </a:spcBef>
                        <a:spcAft>
                          <a:spcPts val="380"/>
                        </a:spcAft>
                      </a:pPr>
                      <a:r>
                        <a:rPr lang="en-US" sz="2400" b="1" dirty="0" err="1">
                          <a:effectLst/>
                        </a:rPr>
                        <a:t>MemoryMonRWX</a:t>
                      </a:r>
                      <a:r>
                        <a:rPr lang="en-US" sz="2400" b="1" dirty="0">
                          <a:effectLst/>
                        </a:rPr>
                        <a:t>, 2017</a:t>
                      </a:r>
                      <a:br>
                        <a:rPr lang="en-US" sz="2400" b="1" dirty="0">
                          <a:effectLst/>
                        </a:rPr>
                      </a:br>
                      <a:r>
                        <a:rPr lang="en-US" sz="2400" b="1" dirty="0">
                          <a:effectLst/>
                        </a:rPr>
                        <a:t>(The proposed system)</a:t>
                      </a:r>
                      <a:endParaRPr lang="en-US" sz="2400" b="1" dirty="0">
                        <a:effectLst/>
                        <a:latin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77" rtl="0" eaLnBrk="1" fontAlgn="auto" latinLnBrk="0" hangingPunct="1">
                        <a:lnSpc>
                          <a:spcPct val="120000"/>
                        </a:lnSpc>
                        <a:spcBef>
                          <a:spcPts val="75"/>
                        </a:spcBef>
                        <a:spcAft>
                          <a:spcPts val="380"/>
                        </a:spcAft>
                        <a:buClrTx/>
                        <a:buSzTx/>
                        <a:buFontTx/>
                        <a:buNone/>
                        <a:tabLst/>
                        <a:defRPr/>
                      </a:pPr>
                      <a:r>
                        <a:rPr lang="en-US" sz="2400" b="1" dirty="0">
                          <a:solidFill>
                            <a:srgbClr val="FF0000"/>
                          </a:solidFill>
                          <a:effectLst/>
                        </a:rPr>
                        <a:t>+ / + / +</a:t>
                      </a:r>
                      <a:endParaRPr lang="en-US" sz="2400" b="1" dirty="0">
                        <a:solidFill>
                          <a:srgbClr val="FF0000"/>
                        </a:solidFill>
                        <a:effectLst/>
                        <a:latin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015720"/>
                  </a:ext>
                </a:extLst>
              </a:tr>
            </a:tbl>
          </a:graphicData>
        </a:graphic>
      </p:graphicFrame>
      <p:sp>
        <p:nvSpPr>
          <p:cNvPr id="7"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cxnSp>
        <p:nvCxnSpPr>
          <p:cNvPr id="8" name="Straight Connector 7"/>
          <p:cNvCxnSpPr/>
          <p:nvPr/>
        </p:nvCxnSpPr>
        <p:spPr>
          <a:xfrm flipV="1">
            <a:off x="579527" y="3889160"/>
            <a:ext cx="11438649" cy="432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69869" y="1866901"/>
            <a:ext cx="887630" cy="11606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57499" y="3015709"/>
            <a:ext cx="4560677" cy="1185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3178" y="6523038"/>
            <a:ext cx="11444998" cy="1737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3178" y="4489450"/>
            <a:ext cx="0" cy="20095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059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0" y="109323"/>
            <a:ext cx="12192000" cy="1325563"/>
          </a:xfrm>
        </p:spPr>
        <p:txBody>
          <a:bodyPr>
            <a:noAutofit/>
          </a:bodyPr>
          <a:lstStyle/>
          <a:p>
            <a:pPr algn="ctr"/>
            <a:r>
              <a:rPr lang="en-US" sz="3600" b="1" dirty="0">
                <a:solidFill>
                  <a:srgbClr val="FFC000"/>
                </a:solidFill>
                <a:latin typeface="Anson" panose="020B0604020202020204" pitchFamily="50" charset="0"/>
              </a:rPr>
              <a:t>New Advanced Technology: </a:t>
            </a:r>
            <a:br>
              <a:rPr lang="en-US" sz="3600" b="1" dirty="0">
                <a:solidFill>
                  <a:srgbClr val="FFC000"/>
                </a:solidFill>
                <a:latin typeface="Anson" panose="020B0604020202020204" pitchFamily="50" charset="0"/>
              </a:rPr>
            </a:br>
            <a:r>
              <a:rPr lang="en-US" sz="3600" b="1" dirty="0">
                <a:solidFill>
                  <a:srgbClr val="FFC000"/>
                </a:solidFill>
                <a:latin typeface="Anson" panose="020B0604020202020204" pitchFamily="50" charset="0"/>
              </a:rPr>
              <a:t>Intel VT-x with Extended Page Tables (EPT) </a:t>
            </a:r>
          </a:p>
        </p:txBody>
      </p:sp>
      <p:sp>
        <p:nvSpPr>
          <p:cNvPr id="5" name="Content Placeholder 6"/>
          <p:cNvSpPr>
            <a:spLocks noGrp="1"/>
          </p:cNvSpPr>
          <p:nvPr>
            <p:ph idx="1"/>
          </p:nvPr>
        </p:nvSpPr>
        <p:spPr>
          <a:xfrm>
            <a:off x="653499" y="2005012"/>
            <a:ext cx="7411452" cy="4351338"/>
          </a:xfrm>
        </p:spPr>
        <p:txBody>
          <a:bodyPr/>
          <a:lstStyle/>
          <a:p>
            <a:r>
              <a:rPr lang="en-US" dirty="0"/>
              <a:t>EPT Overview</a:t>
            </a:r>
          </a:p>
          <a:p>
            <a:endParaRPr lang="en-US" dirty="0"/>
          </a:p>
          <a:p>
            <a:r>
              <a:rPr lang="en-US" dirty="0"/>
              <a:t>EPT paging structures</a:t>
            </a:r>
          </a:p>
          <a:p>
            <a:endParaRPr lang="en-US" dirty="0"/>
          </a:p>
          <a:p>
            <a:r>
              <a:rPr lang="en-US" dirty="0"/>
              <a:t>Applying EPT to monitor &amp; limit memory access</a:t>
            </a:r>
          </a:p>
        </p:txBody>
      </p:sp>
      <p:sp>
        <p:nvSpPr>
          <p:cNvPr id="6"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18</a:t>
            </a:fld>
            <a:endParaRPr lang="en-US"/>
          </a:p>
        </p:txBody>
      </p:sp>
      <p:pic>
        <p:nvPicPr>
          <p:cNvPr id="7" name="Picture 8" descr="Image result for Acme Traffic Signals, also known as semaphore signals, controlled traffic in downtown Los Angeles from 1920 through 1956"/>
          <p:cNvPicPr>
            <a:picLocks noChangeAspect="1" noChangeArrowheads="1"/>
          </p:cNvPicPr>
          <p:nvPr/>
        </p:nvPicPr>
        <p:blipFill rotWithShape="1">
          <a:blip r:embed="rId3">
            <a:extLst>
              <a:ext uri="{28A0092B-C50C-407E-A947-70E740481C1C}">
                <a14:useLocalDpi xmlns:a14="http://schemas.microsoft.com/office/drawing/2010/main" val="0"/>
              </a:ext>
            </a:extLst>
          </a:blip>
          <a:srcRect l="31985" t="24070" r="32190" b="3894"/>
          <a:stretch/>
        </p:blipFill>
        <p:spPr bwMode="auto">
          <a:xfrm>
            <a:off x="8674300" y="1527326"/>
            <a:ext cx="1904800" cy="4491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4359225" y="5925147"/>
            <a:ext cx="7479024" cy="461665"/>
          </a:xfrm>
          <a:prstGeom prst="rect">
            <a:avLst/>
          </a:prstGeom>
        </p:spPr>
        <p:txBody>
          <a:bodyPr wrap="square">
            <a:spAutoFit/>
          </a:bodyPr>
          <a:lstStyle/>
          <a:p>
            <a:r>
              <a:rPr lang="en-US" sz="2400" dirty="0"/>
              <a:t>EPT plays the role of traffic lights for memory accesses</a:t>
            </a:r>
          </a:p>
        </p:txBody>
      </p:sp>
      <p:cxnSp>
        <p:nvCxnSpPr>
          <p:cNvPr id="10" name="Straight Connector 9"/>
          <p:cNvCxnSpPr/>
          <p:nvPr/>
        </p:nvCxnSpPr>
        <p:spPr>
          <a:xfrm flipH="1">
            <a:off x="8098737" y="5168900"/>
            <a:ext cx="575563" cy="6648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649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2145839" y="4969597"/>
            <a:ext cx="3341537" cy="1101708"/>
          </a:xfrm>
          <a:prstGeom prst="rect">
            <a:avLst/>
          </a:prstGeom>
          <a:solidFill>
            <a:schemeClr val="accent6">
              <a:lumMod val="50000"/>
            </a:schemeClr>
          </a:solidFill>
          <a:ln w="222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p:cNvSpPr/>
          <p:nvPr/>
        </p:nvSpPr>
        <p:spPr>
          <a:xfrm>
            <a:off x="784088" y="5164597"/>
            <a:ext cx="1410451"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Hardware</a:t>
            </a:r>
          </a:p>
        </p:txBody>
      </p:sp>
      <p:pic>
        <p:nvPicPr>
          <p:cNvPr id="8" name="Picture 2" descr="Image result for RAM memory logo"/>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326720" y="5269954"/>
            <a:ext cx="946258" cy="9462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78893" y="5667006"/>
            <a:ext cx="147207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Host Memory</a:t>
            </a:r>
          </a:p>
        </p:txBody>
      </p:sp>
      <p:sp>
        <p:nvSpPr>
          <p:cNvPr id="10" name="Oval 9"/>
          <p:cNvSpPr/>
          <p:nvPr/>
        </p:nvSpPr>
        <p:spPr>
          <a:xfrm>
            <a:off x="4717622" y="5331824"/>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p:cNvSpPr>
            <a:spLocks noGrp="1"/>
          </p:cNvSpPr>
          <p:nvPr>
            <p:ph type="title"/>
          </p:nvPr>
        </p:nvSpPr>
        <p:spPr>
          <a:xfrm>
            <a:off x="133240" y="87469"/>
            <a:ext cx="11559054" cy="1034804"/>
          </a:xfrm>
        </p:spPr>
        <p:txBody>
          <a:bodyPr>
            <a:noAutofit/>
          </a:bodyPr>
          <a:lstStyle/>
          <a:p>
            <a:r>
              <a:rPr lang="en-US" sz="3600" b="1" dirty="0">
                <a:solidFill>
                  <a:srgbClr val="FFC000"/>
                </a:solidFill>
                <a:latin typeface="Anson" panose="020B0604020202020204" pitchFamily="50" charset="0"/>
              </a:rPr>
              <a:t>Processing memory access: VT-x vs. VT-x with EPT</a:t>
            </a: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3" name="Rectangle 12"/>
          <p:cNvSpPr/>
          <p:nvPr/>
        </p:nvSpPr>
        <p:spPr>
          <a:xfrm>
            <a:off x="2145839" y="1471107"/>
            <a:ext cx="3334535" cy="2203859"/>
          </a:xfrm>
          <a:prstGeom prst="rect">
            <a:avLst/>
          </a:prstGeom>
          <a:solidFill>
            <a:schemeClr val="accent2">
              <a:lumMod val="50000"/>
            </a:schemeClr>
          </a:solidFill>
          <a:ln w="22225">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p:cNvSpPr/>
          <p:nvPr/>
        </p:nvSpPr>
        <p:spPr>
          <a:xfrm>
            <a:off x="2145839" y="3716225"/>
            <a:ext cx="3334536" cy="1210442"/>
          </a:xfrm>
          <a:prstGeom prst="rect">
            <a:avLst/>
          </a:prstGeom>
          <a:solidFill>
            <a:schemeClr val="accent1">
              <a:lumMod val="75000"/>
            </a:schemeClr>
          </a:solidFill>
          <a:ln w="2222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p:cNvSpPr/>
          <p:nvPr/>
        </p:nvSpPr>
        <p:spPr>
          <a:xfrm>
            <a:off x="306094" y="2290308"/>
            <a:ext cx="1785958"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a:t>
            </a:r>
          </a:p>
        </p:txBody>
      </p:sp>
      <p:sp>
        <p:nvSpPr>
          <p:cNvPr id="16" name="Rectangle 15"/>
          <p:cNvSpPr/>
          <p:nvPr/>
        </p:nvSpPr>
        <p:spPr>
          <a:xfrm>
            <a:off x="630406" y="3986899"/>
            <a:ext cx="1542089"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Hypervisor</a:t>
            </a:r>
          </a:p>
        </p:txBody>
      </p:sp>
      <p:sp>
        <p:nvSpPr>
          <p:cNvPr id="17" name="Rectangle 16"/>
          <p:cNvSpPr/>
          <p:nvPr/>
        </p:nvSpPr>
        <p:spPr>
          <a:xfrm>
            <a:off x="3274746" y="2349621"/>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p:cNvSpPr/>
          <p:nvPr/>
        </p:nvSpPr>
        <p:spPr>
          <a:xfrm>
            <a:off x="3929874" y="2531194"/>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p:cNvSpPr/>
          <p:nvPr/>
        </p:nvSpPr>
        <p:spPr>
          <a:xfrm>
            <a:off x="4585002" y="2706324"/>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0" name="Straight Arrow Connector 19"/>
          <p:cNvCxnSpPr/>
          <p:nvPr/>
        </p:nvCxnSpPr>
        <p:spPr>
          <a:xfrm>
            <a:off x="3722918" y="2536162"/>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78046" y="2711101"/>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21889" y="2020400"/>
            <a:ext cx="18711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Paging structures</a:t>
            </a:r>
          </a:p>
        </p:txBody>
      </p:sp>
      <p:sp>
        <p:nvSpPr>
          <p:cNvPr id="23" name="Oval 22"/>
          <p:cNvSpPr/>
          <p:nvPr/>
        </p:nvSpPr>
        <p:spPr>
          <a:xfrm>
            <a:off x="2552263" y="1926951"/>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2199133" y="1558645"/>
            <a:ext cx="255441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Access to virtual memory</a:t>
            </a:r>
          </a:p>
        </p:txBody>
      </p:sp>
      <p:sp>
        <p:nvSpPr>
          <p:cNvPr id="25" name="Oval 24"/>
          <p:cNvSpPr/>
          <p:nvPr/>
        </p:nvSpPr>
        <p:spPr>
          <a:xfrm>
            <a:off x="4718908" y="3389077"/>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Bent Arrow 25"/>
          <p:cNvSpPr/>
          <p:nvPr/>
        </p:nvSpPr>
        <p:spPr>
          <a:xfrm flipV="1">
            <a:off x="2603287" y="2128709"/>
            <a:ext cx="658126" cy="470501"/>
          </a:xfrm>
          <a:prstGeom prst="bentArrow">
            <a:avLst>
              <a:gd name="adj1" fmla="val 16530"/>
              <a:gd name="adj2" fmla="val 19764"/>
              <a:gd name="adj3" fmla="val 18717"/>
              <a:gd name="adj4" fmla="val 30486"/>
            </a:avLst>
          </a:prstGeom>
          <a:solidFill>
            <a:schemeClr val="accent3">
              <a:lumMod val="60000"/>
              <a:lumOff val="40000"/>
            </a:schemeClr>
          </a:solidFill>
          <a:ln w="12700" cap="rnd">
            <a:solidFill>
              <a:schemeClr val="tx1"/>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p:cNvSpPr/>
          <p:nvPr/>
        </p:nvSpPr>
        <p:spPr>
          <a:xfrm>
            <a:off x="2409893" y="3261243"/>
            <a:ext cx="23899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rPr>
              <a:t>Guest Physical address:</a:t>
            </a:r>
          </a:p>
        </p:txBody>
      </p:sp>
      <p:sp>
        <p:nvSpPr>
          <p:cNvPr id="28" name="Down Arrow 27"/>
          <p:cNvSpPr/>
          <p:nvPr/>
        </p:nvSpPr>
        <p:spPr>
          <a:xfrm>
            <a:off x="4700698" y="3569428"/>
            <a:ext cx="216780" cy="1775882"/>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Down Arrow 53"/>
          <p:cNvSpPr/>
          <p:nvPr/>
        </p:nvSpPr>
        <p:spPr>
          <a:xfrm>
            <a:off x="4717622" y="2920361"/>
            <a:ext cx="181629" cy="477766"/>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p:cNvSpPr/>
          <p:nvPr/>
        </p:nvSpPr>
        <p:spPr>
          <a:xfrm>
            <a:off x="2429880" y="5166318"/>
            <a:ext cx="23899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rPr>
              <a:t>Host Physical address:</a:t>
            </a:r>
          </a:p>
        </p:txBody>
      </p:sp>
      <p:sp>
        <p:nvSpPr>
          <p:cNvPr id="65" name="Rectangle 64"/>
          <p:cNvSpPr/>
          <p:nvPr/>
        </p:nvSpPr>
        <p:spPr>
          <a:xfrm>
            <a:off x="2509839" y="960428"/>
            <a:ext cx="2672526" cy="523220"/>
          </a:xfrm>
          <a:prstGeom prst="rect">
            <a:avLst/>
          </a:prstGeom>
        </p:spPr>
        <p:txBody>
          <a:bodyPr wrap="none">
            <a:spAutoFit/>
          </a:bodyPr>
          <a:lstStyle/>
          <a:p>
            <a:r>
              <a:rPr lang="en-US" sz="2800" dirty="0"/>
              <a:t>VT-x without EPT</a:t>
            </a:r>
          </a:p>
        </p:txBody>
      </p:sp>
    </p:spTree>
    <p:extLst>
      <p:ext uri="{BB962C8B-B14F-4D97-AF65-F5344CB8AC3E}">
        <p14:creationId xmlns:p14="http://schemas.microsoft.com/office/powerpoint/2010/main" val="126058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4428" y="1647133"/>
            <a:ext cx="11242308" cy="1438686"/>
          </a:xfrm>
        </p:spPr>
        <p:txBody>
          <a:bodyPr anchor="ctr">
            <a:normAutofit/>
          </a:bodyPr>
          <a:lstStyle/>
          <a:p>
            <a:pPr>
              <a:lnSpc>
                <a:spcPct val="100000"/>
              </a:lnSpc>
            </a:pPr>
            <a:r>
              <a:rPr lang="en-US" sz="4000" dirty="0">
                <a:solidFill>
                  <a:srgbClr val="FFC000"/>
                </a:solidFill>
                <a:latin typeface="Anson" panose="020B0604020202020204" pitchFamily="50" charset="0"/>
              </a:rPr>
              <a:t>We Protect the Computer Memory</a:t>
            </a:r>
          </a:p>
        </p:txBody>
      </p:sp>
      <p:graphicFrame>
        <p:nvGraphicFramePr>
          <p:cNvPr id="5" name="Table 4"/>
          <p:cNvGraphicFramePr>
            <a:graphicFrameLocks noGrp="1"/>
          </p:cNvGraphicFramePr>
          <p:nvPr>
            <p:extLst>
              <p:ext uri="{D42A27DB-BD31-4B8C-83A1-F6EECF244321}">
                <p14:modId xmlns:p14="http://schemas.microsoft.com/office/powerpoint/2010/main" val="4098858283"/>
              </p:ext>
            </p:extLst>
          </p:nvPr>
        </p:nvGraphicFramePr>
        <p:xfrm>
          <a:off x="1543282" y="3686364"/>
          <a:ext cx="8983509" cy="1371600"/>
        </p:xfrm>
        <a:graphic>
          <a:graphicData uri="http://schemas.openxmlformats.org/drawingml/2006/table">
            <a:tbl>
              <a:tblPr firstRow="1" bandRow="1">
                <a:tableStyleId>{2D5ABB26-0587-4C30-8999-92F81FD0307C}</a:tableStyleId>
              </a:tblPr>
              <a:tblGrid>
                <a:gridCol w="4413018">
                  <a:extLst>
                    <a:ext uri="{9D8B030D-6E8A-4147-A177-3AD203B41FA5}">
                      <a16:colId xmlns:a16="http://schemas.microsoft.com/office/drawing/2014/main" val="1865048203"/>
                    </a:ext>
                  </a:extLst>
                </a:gridCol>
                <a:gridCol w="622300">
                  <a:extLst>
                    <a:ext uri="{9D8B030D-6E8A-4147-A177-3AD203B41FA5}">
                      <a16:colId xmlns:a16="http://schemas.microsoft.com/office/drawing/2014/main" val="200136546"/>
                    </a:ext>
                  </a:extLst>
                </a:gridCol>
                <a:gridCol w="3948191">
                  <a:extLst>
                    <a:ext uri="{9D8B030D-6E8A-4147-A177-3AD203B41FA5}">
                      <a16:colId xmlns:a16="http://schemas.microsoft.com/office/drawing/2014/main" val="2899939475"/>
                    </a:ext>
                  </a:extLst>
                </a:gridCol>
              </a:tblGrid>
              <a:tr h="162160">
                <a:tc>
                  <a:txBody>
                    <a:bodyPr/>
                    <a:lstStyle/>
                    <a:p>
                      <a:pPr algn="ctr"/>
                      <a:r>
                        <a:rPr lang="en-US" sz="2400" dirty="0">
                          <a:solidFill>
                            <a:schemeClr val="bg1"/>
                          </a:solidFill>
                          <a:latin typeface="Arial" panose="020B0604020202020204" pitchFamily="34" charset="0"/>
                          <a:cs typeface="Arial" panose="020B0604020202020204" pitchFamily="34" charset="0"/>
                        </a:rPr>
                        <a:t>Igor Korkin, PhD </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bg1"/>
                          </a:solidFill>
                          <a:latin typeface="Arial" panose="020B0604020202020204" pitchFamily="34" charset="0"/>
                          <a:cs typeface="Arial" panose="020B0604020202020204" pitchFamily="34" charset="0"/>
                        </a:rPr>
                        <a:t>Satoshi </a:t>
                      </a:r>
                      <a:r>
                        <a:rPr lang="en-US" sz="2400" dirty="0" err="1">
                          <a:solidFill>
                            <a:schemeClr val="bg1"/>
                          </a:solidFill>
                          <a:latin typeface="Arial" panose="020B0604020202020204" pitchFamily="34" charset="0"/>
                          <a:cs typeface="Arial" panose="020B0604020202020204" pitchFamily="34" charset="0"/>
                        </a:rPr>
                        <a:t>Tanda</a:t>
                      </a:r>
                      <a:r>
                        <a:rPr lang="en-US" sz="2400" dirty="0">
                          <a:solidFill>
                            <a:schemeClr val="bg1"/>
                          </a:solidFill>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2239801632"/>
                  </a:ext>
                </a:extLst>
              </a:tr>
              <a:tr h="152188">
                <a:tc>
                  <a:txBody>
                    <a:bodyPr/>
                    <a:lstStyle/>
                    <a:p>
                      <a:pPr algn="ctr"/>
                      <a:r>
                        <a:rPr lang="en-US" sz="2400" dirty="0">
                          <a:solidFill>
                            <a:schemeClr val="bg1"/>
                          </a:solidFill>
                          <a:latin typeface="Arial" panose="020B0604020202020204" pitchFamily="34" charset="0"/>
                          <a:cs typeface="Arial" panose="020B0604020202020204" pitchFamily="34" charset="0"/>
                        </a:rPr>
                        <a:t>Independent Researcher</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err="1">
                          <a:solidFill>
                            <a:schemeClr val="bg1"/>
                          </a:solidFill>
                          <a:latin typeface="Arial" panose="020B0604020202020204" pitchFamily="34" charset="0"/>
                          <a:cs typeface="Arial" panose="020B0604020202020204" pitchFamily="34" charset="0"/>
                        </a:rPr>
                        <a:t>CrowdStrike</a:t>
                      </a:r>
                      <a:r>
                        <a:rPr lang="en-US" sz="2400" dirty="0">
                          <a:solidFill>
                            <a:schemeClr val="bg1"/>
                          </a:solidFill>
                          <a:latin typeface="Arial" panose="020B0604020202020204" pitchFamily="34" charset="0"/>
                          <a:cs typeface="Arial" panose="020B0604020202020204" pitchFamily="34" charset="0"/>
                        </a:rPr>
                        <a:t>, </a:t>
                      </a:r>
                      <a:r>
                        <a:rPr lang="en-US" sz="2400" dirty="0" err="1">
                          <a:solidFill>
                            <a:schemeClr val="bg1"/>
                          </a:solidFill>
                          <a:latin typeface="Arial" panose="020B0604020202020204" pitchFamily="34" charset="0"/>
                          <a:cs typeface="Arial" panose="020B0604020202020204" pitchFamily="34" charset="0"/>
                        </a:rPr>
                        <a:t>Inc</a:t>
                      </a:r>
                      <a:r>
                        <a:rPr lang="en-US" sz="2400" dirty="0">
                          <a:solidFill>
                            <a:schemeClr val="bg1"/>
                          </a:solidFill>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569018082"/>
                  </a:ext>
                </a:extLst>
              </a:tr>
              <a:tr h="152188">
                <a:tc>
                  <a:txBody>
                    <a:bodyPr/>
                    <a:lstStyle/>
                    <a:p>
                      <a:pPr algn="ctr"/>
                      <a:r>
                        <a:rPr lang="en-US" sz="2400" dirty="0">
                          <a:solidFill>
                            <a:schemeClr val="bg1"/>
                          </a:solidFill>
                          <a:latin typeface="Arial" panose="020B0604020202020204" pitchFamily="34" charset="0"/>
                          <a:cs typeface="Arial" panose="020B0604020202020204" pitchFamily="34" charset="0"/>
                        </a:rPr>
                        <a:t>Moscow, Russia </a:t>
                      </a:r>
                    </a:p>
                  </a:txBody>
                  <a:tcPr/>
                </a:tc>
                <a:tc>
                  <a:txBody>
                    <a:bodyPr/>
                    <a:lstStyle/>
                    <a:p>
                      <a:pPr algn="ctr"/>
                      <a:endParaRPr lang="en-US" sz="2400" dirty="0">
                        <a:solidFill>
                          <a:schemeClr val="bg1"/>
                        </a:solidFill>
                        <a:latin typeface="Arial" panose="020B0604020202020204" pitchFamily="34" charset="0"/>
                        <a:cs typeface="Arial" panose="020B0604020202020204" pitchFamily="34" charset="0"/>
                      </a:endParaRPr>
                    </a:p>
                  </a:txBody>
                  <a:tcPr/>
                </a:tc>
                <a:tc>
                  <a:txBody>
                    <a:bodyPr/>
                    <a:lstStyle/>
                    <a:p>
                      <a:pPr algn="ctr"/>
                      <a:r>
                        <a:rPr lang="en-US" sz="2400" dirty="0">
                          <a:solidFill>
                            <a:schemeClr val="bg1"/>
                          </a:solidFill>
                          <a:latin typeface="Arial" panose="020B0604020202020204" pitchFamily="34" charset="0"/>
                          <a:cs typeface="Arial" panose="020B0604020202020204" pitchFamily="34" charset="0"/>
                        </a:rPr>
                        <a:t>Vancouver, Canada </a:t>
                      </a:r>
                    </a:p>
                  </a:txBody>
                  <a:tcPr/>
                </a:tc>
                <a:extLst>
                  <a:ext uri="{0D108BD9-81ED-4DB2-BD59-A6C34878D82A}">
                    <a16:rowId xmlns:a16="http://schemas.microsoft.com/office/drawing/2014/main" val="293745357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79602111"/>
              </p:ext>
            </p:extLst>
          </p:nvPr>
        </p:nvGraphicFramePr>
        <p:xfrm>
          <a:off x="1349786" y="5818005"/>
          <a:ext cx="9370503" cy="914400"/>
        </p:xfrm>
        <a:graphic>
          <a:graphicData uri="http://schemas.openxmlformats.org/drawingml/2006/table">
            <a:tbl>
              <a:tblPr firstRow="1" bandRow="1">
                <a:tableStyleId>{2D5ABB26-0587-4C30-8999-92F81FD0307C}</a:tableStyleId>
              </a:tblPr>
              <a:tblGrid>
                <a:gridCol w="9370503">
                  <a:extLst>
                    <a:ext uri="{9D8B030D-6E8A-4147-A177-3AD203B41FA5}">
                      <a16:colId xmlns:a16="http://schemas.microsoft.com/office/drawing/2014/main" val="652749973"/>
                    </a:ext>
                  </a:extLst>
                </a:gridCol>
              </a:tblGrid>
              <a:tr h="457200">
                <a:tc>
                  <a:txBody>
                    <a:bodyPr/>
                    <a:lstStyle/>
                    <a:p>
                      <a:pPr algn="ctr"/>
                      <a:r>
                        <a:rPr lang="en-US" sz="2400" b="0" kern="1200" dirty="0">
                          <a:solidFill>
                            <a:schemeClr val="bg1"/>
                          </a:solidFill>
                          <a:effectLst/>
                        </a:rPr>
                        <a:t>2017 CDFSL</a:t>
                      </a:r>
                      <a:endParaRPr lang="en-US" sz="2400" b="0" dirty="0">
                        <a:solidFill>
                          <a:schemeClr val="bg1"/>
                        </a:solidFill>
                      </a:endParaRPr>
                    </a:p>
                  </a:txBody>
                  <a:tcPr/>
                </a:tc>
                <a:extLst>
                  <a:ext uri="{0D108BD9-81ED-4DB2-BD59-A6C34878D82A}">
                    <a16:rowId xmlns:a16="http://schemas.microsoft.com/office/drawing/2014/main" val="2606267618"/>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The slides are here – </a:t>
                      </a:r>
                      <a:r>
                        <a:rPr lang="en-US" sz="2400" dirty="0">
                          <a:solidFill>
                            <a:srgbClr val="FFC000"/>
                          </a:solidFill>
                          <a:hlinkClick r:id="rId3"/>
                        </a:rPr>
                        <a:t>www.bit.ly/MemoryMonRWX</a:t>
                      </a:r>
                      <a:r>
                        <a:rPr lang="en-US" sz="2400" baseline="0" dirty="0">
                          <a:solidFill>
                            <a:srgbClr val="FFC000"/>
                          </a:solidFill>
                        </a:rPr>
                        <a:t> </a:t>
                      </a:r>
                      <a:endParaRPr lang="en-US" sz="2400" dirty="0">
                        <a:solidFill>
                          <a:srgbClr val="FFC000"/>
                        </a:solidFill>
                      </a:endParaRPr>
                    </a:p>
                  </a:txBody>
                  <a:tcPr>
                    <a:noFill/>
                  </a:tcPr>
                </a:tc>
                <a:extLst>
                  <a:ext uri="{0D108BD9-81ED-4DB2-BD59-A6C34878D82A}">
                    <a16:rowId xmlns:a16="http://schemas.microsoft.com/office/drawing/2014/main" val="2960089479"/>
                  </a:ext>
                </a:extLst>
              </a:tr>
            </a:tbl>
          </a:graphicData>
        </a:graphic>
      </p:graphicFrame>
    </p:spTree>
    <p:extLst>
      <p:ext uri="{BB962C8B-B14F-4D97-AF65-F5344CB8AC3E}">
        <p14:creationId xmlns:p14="http://schemas.microsoft.com/office/powerpoint/2010/main" val="2231246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Rectangle 2"/>
          <p:cNvSpPr/>
          <p:nvPr/>
        </p:nvSpPr>
        <p:spPr>
          <a:xfrm>
            <a:off x="6717670" y="3720883"/>
            <a:ext cx="3435621" cy="1898671"/>
          </a:xfrm>
          <a:prstGeom prst="rect">
            <a:avLst/>
          </a:prstGeom>
          <a:solidFill>
            <a:schemeClr val="accent1">
              <a:lumMod val="75000"/>
            </a:schemeClr>
          </a:solidFill>
          <a:ln w="2222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4"/>
          <p:cNvSpPr/>
          <p:nvPr/>
        </p:nvSpPr>
        <p:spPr>
          <a:xfrm>
            <a:off x="7561675" y="3986899"/>
            <a:ext cx="2451857" cy="1168395"/>
          </a:xfrm>
          <a:prstGeom prst="roundRect">
            <a:avLst>
              <a:gd name="adj" fmla="val 15127"/>
            </a:avLst>
          </a:prstGeom>
          <a:solidFill>
            <a:srgbClr val="FF0000">
              <a:alpha val="45000"/>
            </a:srgb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45839" y="4969597"/>
            <a:ext cx="3341537" cy="1101708"/>
          </a:xfrm>
          <a:prstGeom prst="rect">
            <a:avLst/>
          </a:prstGeom>
          <a:solidFill>
            <a:schemeClr val="accent6">
              <a:lumMod val="50000"/>
            </a:schemeClr>
          </a:solidFill>
          <a:ln w="222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784088" y="5164597"/>
            <a:ext cx="1410451" cy="461665"/>
          </a:xfrm>
          <a:prstGeom prst="rect">
            <a:avLst/>
          </a:prstGeom>
        </p:spPr>
        <p:txBody>
          <a:bodyPr wrap="none">
            <a:spAutoFit/>
          </a:bodyPr>
          <a:lstStyle/>
          <a:p>
            <a:pPr algn="r"/>
            <a:r>
              <a:rPr lang="en-US" sz="2400" dirty="0"/>
              <a:t>Hardware</a:t>
            </a:r>
          </a:p>
        </p:txBody>
      </p:sp>
      <p:pic>
        <p:nvPicPr>
          <p:cNvPr id="8" name="Picture 2" descr="Image result for RAM memory logo"/>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326720" y="5269954"/>
            <a:ext cx="946258" cy="9462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78893" y="5667006"/>
            <a:ext cx="1472070" cy="369332"/>
          </a:xfrm>
          <a:prstGeom prst="rect">
            <a:avLst/>
          </a:prstGeom>
        </p:spPr>
        <p:txBody>
          <a:bodyPr wrap="none">
            <a:spAutoFit/>
          </a:bodyPr>
          <a:lstStyle/>
          <a:p>
            <a:r>
              <a:rPr lang="en-US" dirty="0"/>
              <a:t>Host Memory</a:t>
            </a:r>
          </a:p>
        </p:txBody>
      </p:sp>
      <p:sp>
        <p:nvSpPr>
          <p:cNvPr id="10" name="Oval 9"/>
          <p:cNvSpPr/>
          <p:nvPr/>
        </p:nvSpPr>
        <p:spPr>
          <a:xfrm>
            <a:off x="4717622" y="5331824"/>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133240" y="87469"/>
            <a:ext cx="11559054" cy="1034804"/>
          </a:xfrm>
        </p:spPr>
        <p:txBody>
          <a:bodyPr>
            <a:noAutofit/>
          </a:bodyPr>
          <a:lstStyle/>
          <a:p>
            <a:r>
              <a:rPr lang="en-US" sz="3600" b="1" dirty="0">
                <a:solidFill>
                  <a:srgbClr val="FFC000"/>
                </a:solidFill>
                <a:latin typeface="Anson" panose="020B0604020202020204" pitchFamily="50" charset="0"/>
              </a:rPr>
              <a:t>Processing memory access: VT-x vs. VT-x with EPT</a:t>
            </a:r>
          </a:p>
        </p:txBody>
      </p:sp>
      <p:sp>
        <p:nvSpPr>
          <p:cNvPr id="12" name="Slide Number Placeholder 5"/>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20</a:t>
            </a:fld>
            <a:endParaRPr lang="en-US"/>
          </a:p>
        </p:txBody>
      </p:sp>
      <p:sp>
        <p:nvSpPr>
          <p:cNvPr id="13" name="Rectangle 12"/>
          <p:cNvSpPr/>
          <p:nvPr/>
        </p:nvSpPr>
        <p:spPr>
          <a:xfrm>
            <a:off x="2145839" y="1471107"/>
            <a:ext cx="3334535" cy="2203859"/>
          </a:xfrm>
          <a:prstGeom prst="rect">
            <a:avLst/>
          </a:prstGeom>
          <a:solidFill>
            <a:schemeClr val="accent2">
              <a:lumMod val="50000"/>
            </a:schemeClr>
          </a:solidFill>
          <a:ln w="22225">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2145839" y="3716225"/>
            <a:ext cx="3334536" cy="1210442"/>
          </a:xfrm>
          <a:prstGeom prst="rect">
            <a:avLst/>
          </a:prstGeom>
          <a:solidFill>
            <a:schemeClr val="accent1">
              <a:lumMod val="75000"/>
            </a:schemeClr>
          </a:solidFill>
          <a:ln w="22225">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p:cNvSpPr/>
          <p:nvPr/>
        </p:nvSpPr>
        <p:spPr>
          <a:xfrm>
            <a:off x="306094" y="2290308"/>
            <a:ext cx="1785958" cy="461665"/>
          </a:xfrm>
          <a:prstGeom prst="rect">
            <a:avLst/>
          </a:prstGeom>
        </p:spPr>
        <p:txBody>
          <a:bodyPr wrap="square">
            <a:spAutoFit/>
          </a:bodyPr>
          <a:lstStyle/>
          <a:p>
            <a:pPr algn="r"/>
            <a:r>
              <a:rPr lang="en-US" sz="2400" dirty="0"/>
              <a:t>Guest OS</a:t>
            </a:r>
          </a:p>
        </p:txBody>
      </p:sp>
      <p:sp>
        <p:nvSpPr>
          <p:cNvPr id="16" name="Rectangle 15"/>
          <p:cNvSpPr/>
          <p:nvPr/>
        </p:nvSpPr>
        <p:spPr>
          <a:xfrm>
            <a:off x="630406" y="3986899"/>
            <a:ext cx="1542089" cy="461665"/>
          </a:xfrm>
          <a:prstGeom prst="rect">
            <a:avLst/>
          </a:prstGeom>
        </p:spPr>
        <p:txBody>
          <a:bodyPr wrap="none">
            <a:spAutoFit/>
          </a:bodyPr>
          <a:lstStyle/>
          <a:p>
            <a:pPr algn="r"/>
            <a:r>
              <a:rPr lang="en-US" sz="2400" dirty="0"/>
              <a:t>Hypervisor</a:t>
            </a:r>
          </a:p>
        </p:txBody>
      </p:sp>
      <p:sp>
        <p:nvSpPr>
          <p:cNvPr id="17" name="Rectangle 16"/>
          <p:cNvSpPr/>
          <p:nvPr/>
        </p:nvSpPr>
        <p:spPr>
          <a:xfrm>
            <a:off x="3274746" y="2349621"/>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p:cNvSpPr/>
          <p:nvPr/>
        </p:nvSpPr>
        <p:spPr>
          <a:xfrm>
            <a:off x="3929874" y="2531194"/>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p:cNvSpPr/>
          <p:nvPr/>
        </p:nvSpPr>
        <p:spPr>
          <a:xfrm>
            <a:off x="4585002" y="2706324"/>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traight Arrow Connector 19"/>
          <p:cNvCxnSpPr/>
          <p:nvPr/>
        </p:nvCxnSpPr>
        <p:spPr>
          <a:xfrm>
            <a:off x="3722918" y="2536162"/>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78046" y="2711101"/>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21889" y="2020400"/>
            <a:ext cx="1871132" cy="369332"/>
          </a:xfrm>
          <a:prstGeom prst="rect">
            <a:avLst/>
          </a:prstGeom>
        </p:spPr>
        <p:txBody>
          <a:bodyPr wrap="square">
            <a:spAutoFit/>
          </a:bodyPr>
          <a:lstStyle/>
          <a:p>
            <a:pPr algn="ctr"/>
            <a:r>
              <a:rPr lang="en-US" dirty="0"/>
              <a:t>Paging structures</a:t>
            </a:r>
          </a:p>
        </p:txBody>
      </p:sp>
      <p:sp>
        <p:nvSpPr>
          <p:cNvPr id="23" name="Oval 22"/>
          <p:cNvSpPr/>
          <p:nvPr/>
        </p:nvSpPr>
        <p:spPr>
          <a:xfrm>
            <a:off x="2552263" y="1926951"/>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99133" y="1558645"/>
            <a:ext cx="2554417" cy="369332"/>
          </a:xfrm>
          <a:prstGeom prst="rect">
            <a:avLst/>
          </a:prstGeom>
        </p:spPr>
        <p:txBody>
          <a:bodyPr wrap="none">
            <a:spAutoFit/>
          </a:bodyPr>
          <a:lstStyle/>
          <a:p>
            <a:r>
              <a:rPr lang="en-US" dirty="0"/>
              <a:t>Access to virtual memory</a:t>
            </a:r>
          </a:p>
        </p:txBody>
      </p:sp>
      <p:sp>
        <p:nvSpPr>
          <p:cNvPr id="25" name="Oval 24"/>
          <p:cNvSpPr/>
          <p:nvPr/>
        </p:nvSpPr>
        <p:spPr>
          <a:xfrm>
            <a:off x="4718908" y="3389077"/>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nt Arrow 25"/>
          <p:cNvSpPr/>
          <p:nvPr/>
        </p:nvSpPr>
        <p:spPr>
          <a:xfrm flipV="1">
            <a:off x="2603287" y="2128709"/>
            <a:ext cx="658126" cy="470501"/>
          </a:xfrm>
          <a:prstGeom prst="bentArrow">
            <a:avLst>
              <a:gd name="adj1" fmla="val 16530"/>
              <a:gd name="adj2" fmla="val 19764"/>
              <a:gd name="adj3" fmla="val 18717"/>
              <a:gd name="adj4" fmla="val 30486"/>
            </a:avLst>
          </a:prstGeom>
          <a:solidFill>
            <a:schemeClr val="accent3">
              <a:lumMod val="60000"/>
              <a:lumOff val="40000"/>
            </a:schemeClr>
          </a:solidFill>
          <a:ln w="12700" cap="rnd">
            <a:solidFill>
              <a:schemeClr val="tx1"/>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2409893" y="3261243"/>
            <a:ext cx="2389956" cy="369332"/>
          </a:xfrm>
          <a:prstGeom prst="rect">
            <a:avLst/>
          </a:prstGeom>
        </p:spPr>
        <p:txBody>
          <a:bodyPr wrap="square">
            <a:spAutoFit/>
          </a:bodyPr>
          <a:lstStyle/>
          <a:p>
            <a:r>
              <a:rPr lang="en-US" u="sng" dirty="0">
                <a:solidFill>
                  <a:schemeClr val="bg1"/>
                </a:solidFill>
              </a:rPr>
              <a:t>Guest Physical address:</a:t>
            </a:r>
          </a:p>
        </p:txBody>
      </p:sp>
      <p:sp>
        <p:nvSpPr>
          <p:cNvPr id="28" name="Down Arrow 27"/>
          <p:cNvSpPr/>
          <p:nvPr/>
        </p:nvSpPr>
        <p:spPr>
          <a:xfrm>
            <a:off x="4700698" y="3569428"/>
            <a:ext cx="216780" cy="1775882"/>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717670" y="1473500"/>
            <a:ext cx="3435621" cy="2203859"/>
          </a:xfrm>
          <a:prstGeom prst="rect">
            <a:avLst/>
          </a:prstGeom>
          <a:solidFill>
            <a:schemeClr val="accent2">
              <a:lumMod val="50000"/>
            </a:schemeClr>
          </a:solidFill>
          <a:ln w="22225">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ectangle 29"/>
          <p:cNvSpPr/>
          <p:nvPr/>
        </p:nvSpPr>
        <p:spPr>
          <a:xfrm>
            <a:off x="6718074" y="5655943"/>
            <a:ext cx="3435621" cy="1013736"/>
          </a:xfrm>
          <a:prstGeom prst="rect">
            <a:avLst/>
          </a:prstGeom>
          <a:solidFill>
            <a:schemeClr val="accent6">
              <a:lumMod val="50000"/>
            </a:schemeClr>
          </a:solidFill>
          <a:ln w="2222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Rectangle 30"/>
          <p:cNvSpPr/>
          <p:nvPr/>
        </p:nvSpPr>
        <p:spPr>
          <a:xfrm>
            <a:off x="7628217" y="2409164"/>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p:cNvSpPr/>
          <p:nvPr/>
        </p:nvSpPr>
        <p:spPr>
          <a:xfrm>
            <a:off x="8283345" y="2590737"/>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ectangle 32"/>
          <p:cNvSpPr/>
          <p:nvPr/>
        </p:nvSpPr>
        <p:spPr>
          <a:xfrm>
            <a:off x="8938473" y="2765867"/>
            <a:ext cx="448172" cy="361480"/>
          </a:xfrm>
          <a:prstGeom prst="rect">
            <a:avLst/>
          </a:prstGeom>
          <a:solidFill>
            <a:schemeClr val="accent2">
              <a:lumMod val="60000"/>
              <a:lumOff val="40000"/>
            </a:schemeClr>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4" name="Straight Arrow Connector 33"/>
          <p:cNvCxnSpPr/>
          <p:nvPr/>
        </p:nvCxnSpPr>
        <p:spPr>
          <a:xfrm>
            <a:off x="8076389" y="2595705"/>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731517" y="2770644"/>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675360" y="2079943"/>
            <a:ext cx="1871132" cy="369332"/>
          </a:xfrm>
          <a:prstGeom prst="rect">
            <a:avLst/>
          </a:prstGeom>
        </p:spPr>
        <p:txBody>
          <a:bodyPr wrap="square">
            <a:spAutoFit/>
          </a:bodyPr>
          <a:lstStyle/>
          <a:p>
            <a:pPr algn="ctr"/>
            <a:r>
              <a:rPr lang="en-US" dirty="0"/>
              <a:t>Paging structures</a:t>
            </a:r>
          </a:p>
        </p:txBody>
      </p:sp>
      <p:sp>
        <p:nvSpPr>
          <p:cNvPr id="37" name="Oval 36"/>
          <p:cNvSpPr/>
          <p:nvPr/>
        </p:nvSpPr>
        <p:spPr>
          <a:xfrm>
            <a:off x="6905734" y="1929344"/>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63960" y="1561038"/>
            <a:ext cx="2554417" cy="369332"/>
          </a:xfrm>
          <a:prstGeom prst="rect">
            <a:avLst/>
          </a:prstGeom>
        </p:spPr>
        <p:txBody>
          <a:bodyPr wrap="none">
            <a:spAutoFit/>
          </a:bodyPr>
          <a:lstStyle/>
          <a:p>
            <a:r>
              <a:rPr lang="en-US" dirty="0"/>
              <a:t>Access to virtual memory</a:t>
            </a:r>
          </a:p>
        </p:txBody>
      </p:sp>
      <p:pic>
        <p:nvPicPr>
          <p:cNvPr id="39" name="Picture 2" descr="Image result for RAM memory logo"/>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9086718" y="5886679"/>
            <a:ext cx="946258" cy="94625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6936969" y="6022131"/>
            <a:ext cx="1472070" cy="369332"/>
          </a:xfrm>
          <a:prstGeom prst="rect">
            <a:avLst/>
          </a:prstGeom>
        </p:spPr>
        <p:txBody>
          <a:bodyPr wrap="none">
            <a:spAutoFit/>
          </a:bodyPr>
          <a:lstStyle/>
          <a:p>
            <a:r>
              <a:rPr lang="en-US" dirty="0"/>
              <a:t>Host Memory</a:t>
            </a:r>
          </a:p>
        </p:txBody>
      </p:sp>
      <p:sp>
        <p:nvSpPr>
          <p:cNvPr id="41" name="Oval 40"/>
          <p:cNvSpPr/>
          <p:nvPr/>
        </p:nvSpPr>
        <p:spPr>
          <a:xfrm>
            <a:off x="9062469" y="3393313"/>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ent Arrow 41"/>
          <p:cNvSpPr/>
          <p:nvPr/>
        </p:nvSpPr>
        <p:spPr>
          <a:xfrm flipV="1">
            <a:off x="6956758" y="2131103"/>
            <a:ext cx="658126" cy="606391"/>
          </a:xfrm>
          <a:prstGeom prst="bentArrow">
            <a:avLst>
              <a:gd name="adj1" fmla="val 13831"/>
              <a:gd name="adj2" fmla="val 19764"/>
              <a:gd name="adj3" fmla="val 18717"/>
              <a:gd name="adj4" fmla="val 30486"/>
            </a:avLst>
          </a:prstGeom>
          <a:solidFill>
            <a:schemeClr val="accent3">
              <a:lumMod val="60000"/>
              <a:lumOff val="40000"/>
            </a:schemeClr>
          </a:solidFill>
          <a:ln w="12700" cap="rnd">
            <a:solidFill>
              <a:schemeClr val="tx1"/>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p:cNvSpPr/>
          <p:nvPr/>
        </p:nvSpPr>
        <p:spPr>
          <a:xfrm>
            <a:off x="9511535" y="5917739"/>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56391" y="3263253"/>
            <a:ext cx="2388732" cy="369332"/>
          </a:xfrm>
          <a:prstGeom prst="rect">
            <a:avLst/>
          </a:prstGeom>
        </p:spPr>
        <p:txBody>
          <a:bodyPr wrap="square">
            <a:spAutoFit/>
          </a:bodyPr>
          <a:lstStyle/>
          <a:p>
            <a:r>
              <a:rPr lang="en-US" u="sng" dirty="0"/>
              <a:t>Guest physical address:</a:t>
            </a:r>
          </a:p>
        </p:txBody>
      </p:sp>
      <p:sp>
        <p:nvSpPr>
          <p:cNvPr id="45" name="Rectangle 44"/>
          <p:cNvSpPr/>
          <p:nvPr/>
        </p:nvSpPr>
        <p:spPr>
          <a:xfrm>
            <a:off x="8061193" y="4340747"/>
            <a:ext cx="448172" cy="361480"/>
          </a:xfrm>
          <a:prstGeom prst="rect">
            <a:avLst/>
          </a:prstGeom>
          <a:solidFill>
            <a:schemeClr val="accent1">
              <a:lumMod val="50000"/>
            </a:schemeClr>
          </a:solidFill>
          <a:ln w="2222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Rectangle 45"/>
          <p:cNvSpPr/>
          <p:nvPr/>
        </p:nvSpPr>
        <p:spPr>
          <a:xfrm>
            <a:off x="8716321" y="4522320"/>
            <a:ext cx="448172" cy="361480"/>
          </a:xfrm>
          <a:prstGeom prst="rect">
            <a:avLst/>
          </a:prstGeom>
          <a:solidFill>
            <a:schemeClr val="accent1">
              <a:lumMod val="50000"/>
            </a:schemeClr>
          </a:solidFill>
          <a:ln w="2222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9371449" y="4697450"/>
            <a:ext cx="448172" cy="361480"/>
          </a:xfrm>
          <a:prstGeom prst="rect">
            <a:avLst/>
          </a:prstGeom>
          <a:solidFill>
            <a:schemeClr val="accent1">
              <a:lumMod val="50000"/>
            </a:schemeClr>
          </a:solidFill>
          <a:ln w="2222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8" name="Straight Arrow Connector 47"/>
          <p:cNvCxnSpPr/>
          <p:nvPr/>
        </p:nvCxnSpPr>
        <p:spPr>
          <a:xfrm>
            <a:off x="8509365" y="4527288"/>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164493" y="4702227"/>
            <a:ext cx="20695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533679" y="3986899"/>
            <a:ext cx="2319465" cy="369332"/>
          </a:xfrm>
          <a:prstGeom prst="rect">
            <a:avLst/>
          </a:prstGeom>
        </p:spPr>
        <p:txBody>
          <a:bodyPr wrap="square">
            <a:spAutoFit/>
          </a:bodyPr>
          <a:lstStyle/>
          <a:p>
            <a:pPr algn="ctr"/>
            <a:r>
              <a:rPr lang="en-US" dirty="0"/>
              <a:t>EPT Paging structures</a:t>
            </a:r>
          </a:p>
        </p:txBody>
      </p:sp>
      <p:sp>
        <p:nvSpPr>
          <p:cNvPr id="51" name="Oval 50"/>
          <p:cNvSpPr/>
          <p:nvPr/>
        </p:nvSpPr>
        <p:spPr>
          <a:xfrm>
            <a:off x="9505247" y="5350984"/>
            <a:ext cx="182880" cy="182880"/>
          </a:xfrm>
          <a:prstGeom prst="ellipse">
            <a:avLst/>
          </a:prstGeom>
          <a:solidFill>
            <a:srgbClr val="FF0000">
              <a:alpha val="3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321393" y="5235268"/>
            <a:ext cx="2744039" cy="369332"/>
          </a:xfrm>
          <a:prstGeom prst="rect">
            <a:avLst/>
          </a:prstGeom>
        </p:spPr>
        <p:txBody>
          <a:bodyPr wrap="square">
            <a:spAutoFit/>
          </a:bodyPr>
          <a:lstStyle/>
          <a:p>
            <a:r>
              <a:rPr lang="en-US" u="sng" dirty="0"/>
              <a:t>Host Physical address:</a:t>
            </a:r>
          </a:p>
        </p:txBody>
      </p:sp>
      <p:sp>
        <p:nvSpPr>
          <p:cNvPr id="53" name="Down Arrow 52"/>
          <p:cNvSpPr/>
          <p:nvPr/>
        </p:nvSpPr>
        <p:spPr>
          <a:xfrm>
            <a:off x="9064706" y="2932147"/>
            <a:ext cx="181629" cy="477766"/>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p:cNvSpPr/>
          <p:nvPr/>
        </p:nvSpPr>
        <p:spPr>
          <a:xfrm>
            <a:off x="4717622" y="2920361"/>
            <a:ext cx="181629" cy="477766"/>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p:cNvSpPr/>
          <p:nvPr/>
        </p:nvSpPr>
        <p:spPr>
          <a:xfrm>
            <a:off x="9065384" y="3587232"/>
            <a:ext cx="181629" cy="493547"/>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a:off x="9504720" y="4928247"/>
            <a:ext cx="181629" cy="423732"/>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p:cNvSpPr/>
          <p:nvPr/>
        </p:nvSpPr>
        <p:spPr>
          <a:xfrm>
            <a:off x="9508019" y="5515440"/>
            <a:ext cx="181629" cy="423732"/>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194672" y="5929798"/>
            <a:ext cx="1819540" cy="461665"/>
          </a:xfrm>
          <a:prstGeom prst="rect">
            <a:avLst/>
          </a:prstGeom>
        </p:spPr>
        <p:txBody>
          <a:bodyPr wrap="square">
            <a:spAutoFit/>
          </a:bodyPr>
          <a:lstStyle/>
          <a:p>
            <a:r>
              <a:rPr lang="en-US" sz="2400" dirty="0"/>
              <a:t>Hardware</a:t>
            </a:r>
          </a:p>
        </p:txBody>
      </p:sp>
      <p:sp>
        <p:nvSpPr>
          <p:cNvPr id="59" name="Rectangle 58"/>
          <p:cNvSpPr/>
          <p:nvPr/>
        </p:nvSpPr>
        <p:spPr>
          <a:xfrm>
            <a:off x="10303226" y="2225254"/>
            <a:ext cx="1644404" cy="461665"/>
          </a:xfrm>
          <a:prstGeom prst="rect">
            <a:avLst/>
          </a:prstGeom>
        </p:spPr>
        <p:txBody>
          <a:bodyPr wrap="square">
            <a:spAutoFit/>
          </a:bodyPr>
          <a:lstStyle/>
          <a:p>
            <a:r>
              <a:rPr lang="en-US" sz="2400" dirty="0"/>
              <a:t>Guest OS</a:t>
            </a:r>
          </a:p>
        </p:txBody>
      </p:sp>
      <p:sp>
        <p:nvSpPr>
          <p:cNvPr id="60" name="Rectangle 59"/>
          <p:cNvSpPr/>
          <p:nvPr/>
        </p:nvSpPr>
        <p:spPr>
          <a:xfrm>
            <a:off x="10238548" y="4402176"/>
            <a:ext cx="1845193" cy="461665"/>
          </a:xfrm>
          <a:prstGeom prst="rect">
            <a:avLst/>
          </a:prstGeom>
        </p:spPr>
        <p:txBody>
          <a:bodyPr wrap="square">
            <a:spAutoFit/>
          </a:bodyPr>
          <a:lstStyle/>
          <a:p>
            <a:r>
              <a:rPr lang="en-US" sz="2400" dirty="0"/>
              <a:t>Hypervisor</a:t>
            </a:r>
          </a:p>
        </p:txBody>
      </p:sp>
      <p:sp>
        <p:nvSpPr>
          <p:cNvPr id="61" name="Rectangle 60"/>
          <p:cNvSpPr/>
          <p:nvPr/>
        </p:nvSpPr>
        <p:spPr>
          <a:xfrm>
            <a:off x="2509839" y="960428"/>
            <a:ext cx="2672526" cy="523220"/>
          </a:xfrm>
          <a:prstGeom prst="rect">
            <a:avLst/>
          </a:prstGeom>
        </p:spPr>
        <p:txBody>
          <a:bodyPr wrap="none">
            <a:spAutoFit/>
          </a:bodyPr>
          <a:lstStyle/>
          <a:p>
            <a:r>
              <a:rPr lang="en-US" sz="2800" dirty="0"/>
              <a:t>VT-x without EPT</a:t>
            </a:r>
          </a:p>
        </p:txBody>
      </p:sp>
      <p:sp>
        <p:nvSpPr>
          <p:cNvPr id="62" name="Rectangle 61"/>
          <p:cNvSpPr/>
          <p:nvPr/>
        </p:nvSpPr>
        <p:spPr>
          <a:xfrm>
            <a:off x="7350333" y="947887"/>
            <a:ext cx="2173993" cy="523220"/>
          </a:xfrm>
          <a:prstGeom prst="rect">
            <a:avLst/>
          </a:prstGeom>
        </p:spPr>
        <p:txBody>
          <a:bodyPr wrap="none">
            <a:spAutoFit/>
          </a:bodyPr>
          <a:lstStyle/>
          <a:p>
            <a:r>
              <a:rPr lang="en-US" sz="2800" dirty="0"/>
              <a:t>VT-x with EPT</a:t>
            </a:r>
          </a:p>
        </p:txBody>
      </p:sp>
      <p:pic>
        <p:nvPicPr>
          <p:cNvPr id="63"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153848" y="4470891"/>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64" name="Isosceles Triangle 63"/>
          <p:cNvSpPr/>
          <p:nvPr/>
        </p:nvSpPr>
        <p:spPr bwMode="auto">
          <a:xfrm rot="5400000">
            <a:off x="4991550" y="3972657"/>
            <a:ext cx="2240251" cy="3978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66" name="Rectangle 65"/>
          <p:cNvSpPr/>
          <p:nvPr/>
        </p:nvSpPr>
        <p:spPr>
          <a:xfrm>
            <a:off x="2429880" y="5166318"/>
            <a:ext cx="2389956" cy="369332"/>
          </a:xfrm>
          <a:prstGeom prst="rect">
            <a:avLst/>
          </a:prstGeom>
        </p:spPr>
        <p:txBody>
          <a:bodyPr wrap="square">
            <a:spAutoFit/>
          </a:bodyPr>
          <a:lstStyle/>
          <a:p>
            <a:r>
              <a:rPr lang="en-US" u="sng" dirty="0">
                <a:solidFill>
                  <a:schemeClr val="bg1"/>
                </a:solidFill>
              </a:rPr>
              <a:t>Host Physical address:</a:t>
            </a:r>
          </a:p>
        </p:txBody>
      </p:sp>
    </p:spTree>
    <p:extLst>
      <p:ext uri="{BB962C8B-B14F-4D97-AF65-F5344CB8AC3E}">
        <p14:creationId xmlns:p14="http://schemas.microsoft.com/office/powerpoint/2010/main" val="78370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54" name="Rectangle 53"/>
          <p:cNvSpPr/>
          <p:nvPr/>
        </p:nvSpPr>
        <p:spPr>
          <a:xfrm>
            <a:off x="154041" y="3979181"/>
            <a:ext cx="2959885"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Intercept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Read      Write     Execute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Oval 2"/>
          <p:cNvSpPr>
            <a:spLocks noChangeAspect="1"/>
          </p:cNvSpPr>
          <p:nvPr/>
        </p:nvSpPr>
        <p:spPr>
          <a:xfrm>
            <a:off x="652493" y="5256579"/>
            <a:ext cx="188171" cy="185790"/>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ounded Rectangle 4"/>
          <p:cNvSpPr/>
          <p:nvPr/>
        </p:nvSpPr>
        <p:spPr>
          <a:xfrm>
            <a:off x="0" y="779228"/>
            <a:ext cx="5273828" cy="2816611"/>
          </a:xfrm>
          <a:prstGeom prst="roundRect">
            <a:avLst>
              <a:gd name="adj" fmla="val 10110"/>
            </a:avLst>
          </a:prstGeom>
          <a:solidFill>
            <a:srgbClr val="FF0000">
              <a:alpha val="15000"/>
            </a:srgb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2654740" y="1739899"/>
            <a:ext cx="2493347" cy="1704743"/>
          </a:xfrm>
          <a:prstGeom prst="rect">
            <a:avLst/>
          </a:prstGeom>
          <a:solidFill>
            <a:schemeClr val="accent1">
              <a:lumMod val="5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p:cNvSpPr/>
          <p:nvPr/>
        </p:nvSpPr>
        <p:spPr>
          <a:xfrm>
            <a:off x="1356995" y="906095"/>
            <a:ext cx="283064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EPT Paging structures</a:t>
            </a:r>
          </a:p>
        </p:txBody>
      </p:sp>
      <p:sp>
        <p:nvSpPr>
          <p:cNvPr id="14" name="Rectangle 13"/>
          <p:cNvSpPr/>
          <p:nvPr/>
        </p:nvSpPr>
        <p:spPr>
          <a:xfrm>
            <a:off x="2661974" y="1825664"/>
            <a:ext cx="249334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EPT Page Table</a:t>
            </a:r>
          </a:p>
        </p:txBody>
      </p:sp>
      <p:grpSp>
        <p:nvGrpSpPr>
          <p:cNvPr id="16" name="Group 15"/>
          <p:cNvGrpSpPr/>
          <p:nvPr/>
        </p:nvGrpSpPr>
        <p:grpSpPr>
          <a:xfrm>
            <a:off x="2696732" y="2297632"/>
            <a:ext cx="2386566" cy="691460"/>
            <a:chOff x="2408860" y="2297632"/>
            <a:chExt cx="2386566" cy="691460"/>
          </a:xfrm>
        </p:grpSpPr>
        <p:sp>
          <p:nvSpPr>
            <p:cNvPr id="17" name="Rectangle 16"/>
            <p:cNvSpPr/>
            <p:nvPr/>
          </p:nvSpPr>
          <p:spPr>
            <a:xfrm>
              <a:off x="2408860" y="2684644"/>
              <a:ext cx="2386566" cy="304448"/>
            </a:xfrm>
            <a:prstGeom prst="rect">
              <a:avLst/>
            </a:prstGeom>
            <a:solidFill>
              <a:schemeClr val="accent1">
                <a:lumMod val="50000"/>
              </a:schemeClr>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Access Bits  | PFN</a:t>
              </a:r>
            </a:p>
          </p:txBody>
        </p:sp>
        <p:sp>
          <p:nvSpPr>
            <p:cNvPr id="19" name="Rectangle 18"/>
            <p:cNvSpPr/>
            <p:nvPr/>
          </p:nvSpPr>
          <p:spPr>
            <a:xfrm>
              <a:off x="2408860" y="2297632"/>
              <a:ext cx="2386566" cy="310459"/>
            </a:xfrm>
            <a:prstGeom prst="rect">
              <a:avLst/>
            </a:prstGeom>
            <a:solidFill>
              <a:schemeClr val="accent1">
                <a:lumMod val="50000"/>
              </a:schemeClr>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Access Bits  | PFN</a:t>
              </a:r>
            </a:p>
          </p:txBody>
        </p:sp>
      </p:grpSp>
      <p:sp>
        <p:nvSpPr>
          <p:cNvPr id="20" name="Down Arrow 19"/>
          <p:cNvSpPr/>
          <p:nvPr/>
        </p:nvSpPr>
        <p:spPr>
          <a:xfrm rot="1225784">
            <a:off x="2718307" y="3322524"/>
            <a:ext cx="203820" cy="682344"/>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260351" y="1412627"/>
            <a:ext cx="2135406" cy="1165474"/>
          </a:xfrm>
          <a:prstGeom prst="rect">
            <a:avLst/>
          </a:prstGeom>
          <a:solidFill>
            <a:schemeClr val="accent1">
              <a:lumMod val="50000"/>
              <a:alpha val="20000"/>
            </a:schemeClr>
          </a:solidFill>
          <a:ln w="12700">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EPT Page Directory</a:t>
            </a:r>
          </a:p>
        </p:txBody>
      </p:sp>
      <p:sp>
        <p:nvSpPr>
          <p:cNvPr id="22" name="Rectangle 21"/>
          <p:cNvSpPr/>
          <p:nvPr/>
        </p:nvSpPr>
        <p:spPr>
          <a:xfrm>
            <a:off x="3128600" y="4010128"/>
            <a:ext cx="2292981" cy="1477328"/>
          </a:xfrm>
          <a:prstGeom prst="rect">
            <a:avLst/>
          </a:prstGeom>
          <a:noFill/>
          <a:ln>
            <a:noFill/>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Change mapping:</a:t>
            </a:r>
          </a:p>
          <a:p>
            <a:pPr marL="365760" marR="0" lvl="0" indent="-18288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Substitute page</a:t>
            </a:r>
          </a:p>
          <a:p>
            <a:pPr marL="365760" marR="0" lvl="0" indent="-18288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Change nothing</a:t>
            </a:r>
            <a:endParaRPr kumimoji="0" lang="ru-RU"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Title 1"/>
          <p:cNvSpPr>
            <a:spLocks noGrp="1"/>
          </p:cNvSpPr>
          <p:nvPr>
            <p:ph type="title"/>
          </p:nvPr>
        </p:nvSpPr>
        <p:spPr>
          <a:xfrm>
            <a:off x="3127270" y="20524"/>
            <a:ext cx="9064730" cy="885468"/>
          </a:xfrm>
          <a:noFill/>
        </p:spPr>
        <p:txBody>
          <a:bodyPr>
            <a:noAutofit/>
          </a:bodyPr>
          <a:lstStyle/>
          <a:p>
            <a:r>
              <a:rPr lang="en-US" sz="2800" b="1" dirty="0">
                <a:solidFill>
                  <a:srgbClr val="FFC000"/>
                </a:solidFill>
                <a:latin typeface="Anson" panose="020B0604020202020204" pitchFamily="50" charset="0"/>
              </a:rPr>
              <a:t>Applying EPT features to trap and skip memory access </a:t>
            </a:r>
          </a:p>
        </p:txBody>
      </p:sp>
      <p:sp>
        <p:nvSpPr>
          <p:cNvPr id="25" name="Slide Number Placeholder 9"/>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26" name="Oval 25"/>
          <p:cNvSpPr>
            <a:spLocks noChangeAspect="1"/>
          </p:cNvSpPr>
          <p:nvPr/>
        </p:nvSpPr>
        <p:spPr>
          <a:xfrm>
            <a:off x="1527606" y="4983223"/>
            <a:ext cx="192522" cy="192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a:spLocks noChangeAspect="1"/>
          </p:cNvSpPr>
          <p:nvPr/>
        </p:nvSpPr>
        <p:spPr>
          <a:xfrm>
            <a:off x="2459731" y="5256579"/>
            <a:ext cx="202935" cy="202935"/>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Down Arrow 28"/>
          <p:cNvSpPr/>
          <p:nvPr/>
        </p:nvSpPr>
        <p:spPr>
          <a:xfrm rot="1225784">
            <a:off x="825319" y="4320024"/>
            <a:ext cx="129586" cy="37370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866492" y="5803591"/>
            <a:ext cx="15292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alibri" panose="020F0502020204030204"/>
                <a:ea typeface="+mn-ea"/>
                <a:cs typeface="+mn-cs"/>
              </a:rPr>
              <a:t>EPT violation</a:t>
            </a:r>
          </a:p>
        </p:txBody>
      </p:sp>
      <p:sp>
        <p:nvSpPr>
          <p:cNvPr id="37" name="Rectangle 36"/>
          <p:cNvSpPr/>
          <p:nvPr/>
        </p:nvSpPr>
        <p:spPr>
          <a:xfrm>
            <a:off x="50411" y="6237337"/>
            <a:ext cx="34799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alibri" panose="020F0502020204030204"/>
                <a:ea typeface="+mn-ea"/>
                <a:cs typeface="+mn-cs"/>
              </a:rPr>
              <a:t>Hypervisor skips these accesses</a:t>
            </a:r>
          </a:p>
        </p:txBody>
      </p:sp>
      <p:sp>
        <p:nvSpPr>
          <p:cNvPr id="38" name="Rectangle 37"/>
          <p:cNvSpPr/>
          <p:nvPr/>
        </p:nvSpPr>
        <p:spPr>
          <a:xfrm>
            <a:off x="302848" y="1913521"/>
            <a:ext cx="2053001" cy="282461"/>
          </a:xfrm>
          <a:prstGeom prst="rect">
            <a:avLst/>
          </a:prstGeom>
          <a:solidFill>
            <a:schemeClr val="accent1">
              <a:lumMod val="50000"/>
              <a:alpha val="2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Entry</a:t>
            </a:r>
          </a:p>
        </p:txBody>
      </p:sp>
      <p:cxnSp>
        <p:nvCxnSpPr>
          <p:cNvPr id="40" name="Straight Arrow Connector 39"/>
          <p:cNvCxnSpPr/>
          <p:nvPr/>
        </p:nvCxnSpPr>
        <p:spPr>
          <a:xfrm>
            <a:off x="-240372" y="1553876"/>
            <a:ext cx="581566" cy="5175"/>
          </a:xfrm>
          <a:prstGeom prst="straightConnector1">
            <a:avLst/>
          </a:prstGeom>
          <a:ln w="15875">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lum bright="70000" contrast="-70000"/>
          </a:blip>
          <a:stretch>
            <a:fillRect/>
          </a:stretch>
        </p:blipFill>
        <p:spPr>
          <a:xfrm>
            <a:off x="337755" y="4887459"/>
            <a:ext cx="834569" cy="622431"/>
          </a:xfrm>
          <a:prstGeom prst="rect">
            <a:avLst/>
          </a:prstGeom>
        </p:spPr>
      </p:pic>
      <p:pic>
        <p:nvPicPr>
          <p:cNvPr id="43" name="Picture 42"/>
          <p:cNvPicPr>
            <a:picLocks noChangeAspect="1"/>
          </p:cNvPicPr>
          <p:nvPr/>
        </p:nvPicPr>
        <p:blipFill>
          <a:blip r:embed="rId3">
            <a:lum bright="70000" contrast="-70000"/>
          </a:blip>
          <a:stretch>
            <a:fillRect/>
          </a:stretch>
        </p:blipFill>
        <p:spPr>
          <a:xfrm>
            <a:off x="1213841" y="4891537"/>
            <a:ext cx="834569" cy="622431"/>
          </a:xfrm>
          <a:prstGeom prst="rect">
            <a:avLst/>
          </a:prstGeom>
        </p:spPr>
      </p:pic>
      <p:pic>
        <p:nvPicPr>
          <p:cNvPr id="44" name="Picture 43"/>
          <p:cNvPicPr>
            <a:picLocks noChangeAspect="1"/>
          </p:cNvPicPr>
          <p:nvPr/>
        </p:nvPicPr>
        <p:blipFill>
          <a:blip r:embed="rId3">
            <a:lum bright="70000" contrast="-70000"/>
          </a:blip>
          <a:stretch>
            <a:fillRect/>
          </a:stretch>
        </p:blipFill>
        <p:spPr>
          <a:xfrm>
            <a:off x="2153249" y="4895461"/>
            <a:ext cx="834569" cy="622431"/>
          </a:xfrm>
          <a:prstGeom prst="rect">
            <a:avLst/>
          </a:prstGeom>
        </p:spPr>
      </p:pic>
      <p:sp>
        <p:nvSpPr>
          <p:cNvPr id="45" name="Rectangle 44"/>
          <p:cNvSpPr/>
          <p:nvPr/>
        </p:nvSpPr>
        <p:spPr>
          <a:xfrm>
            <a:off x="302848" y="2242631"/>
            <a:ext cx="2053001" cy="282461"/>
          </a:xfrm>
          <a:prstGeom prst="rect">
            <a:avLst/>
          </a:prstGeom>
          <a:solidFill>
            <a:schemeClr val="accent1">
              <a:lumMod val="50000"/>
              <a:alpha val="2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Entry</a:t>
            </a:r>
          </a:p>
        </p:txBody>
      </p:sp>
      <p:sp>
        <p:nvSpPr>
          <p:cNvPr id="52" name="Rectangle 51"/>
          <p:cNvSpPr/>
          <p:nvPr/>
        </p:nvSpPr>
        <p:spPr>
          <a:xfrm>
            <a:off x="3251001" y="4010128"/>
            <a:ext cx="2129082" cy="1567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Down Arrow 54"/>
          <p:cNvSpPr/>
          <p:nvPr/>
        </p:nvSpPr>
        <p:spPr>
          <a:xfrm rot="20374216" flipH="1">
            <a:off x="2387546" y="4314649"/>
            <a:ext cx="129586" cy="37370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Down Arrow 55"/>
          <p:cNvSpPr/>
          <p:nvPr/>
        </p:nvSpPr>
        <p:spPr>
          <a:xfrm flipH="1">
            <a:off x="1552442" y="4357228"/>
            <a:ext cx="129586" cy="301393"/>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Down Arrow 58"/>
          <p:cNvSpPr/>
          <p:nvPr/>
        </p:nvSpPr>
        <p:spPr>
          <a:xfrm flipH="1">
            <a:off x="1552442" y="5487456"/>
            <a:ext cx="129586" cy="367845"/>
          </a:xfrm>
          <a:prstGeom prst="downArrow">
            <a:avLst>
              <a:gd name="adj1" fmla="val 31797"/>
              <a:gd name="adj2" fmla="val 59986"/>
            </a:avLst>
          </a:prstGeom>
          <a:solidFill>
            <a:srgbClr val="741616"/>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260351" y="4002188"/>
            <a:ext cx="2782638" cy="1567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Down Arrow 56"/>
          <p:cNvSpPr/>
          <p:nvPr/>
        </p:nvSpPr>
        <p:spPr>
          <a:xfrm flipH="1">
            <a:off x="680786" y="5477193"/>
            <a:ext cx="129586" cy="824331"/>
          </a:xfrm>
          <a:prstGeom prst="downArrow">
            <a:avLst>
              <a:gd name="adj1" fmla="val 31797"/>
              <a:gd name="adj2" fmla="val 59986"/>
            </a:avLst>
          </a:prstGeom>
          <a:solidFill>
            <a:schemeClr val="accent6">
              <a:lumMod val="50000"/>
            </a:schemeClr>
          </a:solidFill>
          <a:ln w="12700">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Down Arrow 60"/>
          <p:cNvSpPr/>
          <p:nvPr/>
        </p:nvSpPr>
        <p:spPr>
          <a:xfrm flipH="1">
            <a:off x="2495599" y="5492531"/>
            <a:ext cx="129586" cy="824331"/>
          </a:xfrm>
          <a:prstGeom prst="downArrow">
            <a:avLst>
              <a:gd name="adj1" fmla="val 31797"/>
              <a:gd name="adj2" fmla="val 59986"/>
            </a:avLst>
          </a:prstGeom>
          <a:solidFill>
            <a:schemeClr val="accent6">
              <a:lumMod val="50000"/>
            </a:schemeClr>
          </a:solidFill>
          <a:ln w="12700">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p:cNvCxnSpPr>
            <a:stCxn id="38" idx="3"/>
          </p:cNvCxnSpPr>
          <p:nvPr/>
        </p:nvCxnSpPr>
        <p:spPr>
          <a:xfrm flipV="1">
            <a:off x="2355849" y="2053167"/>
            <a:ext cx="340883" cy="1585"/>
          </a:xfrm>
          <a:prstGeom prst="straightConnector1">
            <a:avLst/>
          </a:prstGeom>
          <a:ln w="1587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696732" y="3064643"/>
            <a:ext cx="2386566" cy="309681"/>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Access Bits  | PFN</a:t>
            </a:r>
          </a:p>
        </p:txBody>
      </p:sp>
      <p:sp>
        <p:nvSpPr>
          <p:cNvPr id="41" name="Down Arrow 40"/>
          <p:cNvSpPr/>
          <p:nvPr/>
        </p:nvSpPr>
        <p:spPr>
          <a:xfrm rot="20374216" flipH="1">
            <a:off x="4552313" y="3335396"/>
            <a:ext cx="203820" cy="69241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189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54" name="Rectangle 53"/>
          <p:cNvSpPr/>
          <p:nvPr/>
        </p:nvSpPr>
        <p:spPr>
          <a:xfrm>
            <a:off x="154041" y="3979181"/>
            <a:ext cx="2959885" cy="1015663"/>
          </a:xfrm>
          <a:prstGeom prst="rect">
            <a:avLst/>
          </a:prstGeom>
        </p:spPr>
        <p:txBody>
          <a:bodyPr wrap="square">
            <a:spAutoFit/>
          </a:bodyPr>
          <a:lstStyle/>
          <a:p>
            <a:pPr lvl="0" algn="ctr"/>
            <a:r>
              <a:rPr lang="en-US" sz="2000" dirty="0">
                <a:solidFill>
                  <a:srgbClr val="FFFFFF"/>
                </a:solidFill>
              </a:rPr>
              <a:t>Intercept access:</a:t>
            </a:r>
          </a:p>
          <a:p>
            <a:pPr lvl="0" algn="ctr"/>
            <a:endParaRPr lang="en-US" sz="2000" dirty="0">
              <a:solidFill>
                <a:srgbClr val="FFFFFF"/>
              </a:solidFill>
            </a:endParaRPr>
          </a:p>
          <a:p>
            <a:pPr lvl="0" algn="ctr"/>
            <a:r>
              <a:rPr lang="en-US" sz="2000" dirty="0">
                <a:solidFill>
                  <a:srgbClr val="FFFFFF"/>
                </a:solidFill>
              </a:rPr>
              <a:t>   Read      Write     Execute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Oval 2"/>
          <p:cNvSpPr>
            <a:spLocks noChangeAspect="1"/>
          </p:cNvSpPr>
          <p:nvPr/>
        </p:nvSpPr>
        <p:spPr>
          <a:xfrm>
            <a:off x="652493" y="5256579"/>
            <a:ext cx="188171" cy="185790"/>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0" y="779228"/>
            <a:ext cx="5273828" cy="2816611"/>
          </a:xfrm>
          <a:prstGeom prst="roundRect">
            <a:avLst>
              <a:gd name="adj" fmla="val 10110"/>
            </a:avLst>
          </a:prstGeom>
          <a:solidFill>
            <a:srgbClr val="FF0000">
              <a:alpha val="15000"/>
            </a:srgb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p:cNvSpPr/>
          <p:nvPr/>
        </p:nvSpPr>
        <p:spPr>
          <a:xfrm>
            <a:off x="2654740" y="1739899"/>
            <a:ext cx="2493347" cy="1704743"/>
          </a:xfrm>
          <a:prstGeom prst="rect">
            <a:avLst/>
          </a:prstGeom>
          <a:solidFill>
            <a:schemeClr val="accent1">
              <a:lumMod val="5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000"/>
          </a:p>
        </p:txBody>
      </p:sp>
      <p:sp>
        <p:nvSpPr>
          <p:cNvPr id="13" name="Rectangle 12"/>
          <p:cNvSpPr/>
          <p:nvPr/>
        </p:nvSpPr>
        <p:spPr>
          <a:xfrm>
            <a:off x="1356995" y="906095"/>
            <a:ext cx="2830649" cy="400110"/>
          </a:xfrm>
          <a:prstGeom prst="rect">
            <a:avLst/>
          </a:prstGeom>
        </p:spPr>
        <p:txBody>
          <a:bodyPr wrap="square">
            <a:spAutoFit/>
          </a:bodyPr>
          <a:lstStyle/>
          <a:p>
            <a:pPr algn="ctr"/>
            <a:r>
              <a:rPr lang="en-US" sz="2000" dirty="0"/>
              <a:t>EPT Paging structures</a:t>
            </a:r>
          </a:p>
        </p:txBody>
      </p:sp>
      <p:sp>
        <p:nvSpPr>
          <p:cNvPr id="14" name="Rectangle 13"/>
          <p:cNvSpPr/>
          <p:nvPr/>
        </p:nvSpPr>
        <p:spPr>
          <a:xfrm>
            <a:off x="2661974" y="1825664"/>
            <a:ext cx="2493347" cy="400110"/>
          </a:xfrm>
          <a:prstGeom prst="rect">
            <a:avLst/>
          </a:prstGeom>
        </p:spPr>
        <p:txBody>
          <a:bodyPr wrap="square">
            <a:spAutoFit/>
          </a:bodyPr>
          <a:lstStyle/>
          <a:p>
            <a:pPr algn="ctr"/>
            <a:r>
              <a:rPr lang="en-US" sz="2000" dirty="0"/>
              <a:t>EPT Page Table</a:t>
            </a:r>
          </a:p>
        </p:txBody>
      </p:sp>
      <p:grpSp>
        <p:nvGrpSpPr>
          <p:cNvPr id="16" name="Group 15"/>
          <p:cNvGrpSpPr/>
          <p:nvPr/>
        </p:nvGrpSpPr>
        <p:grpSpPr>
          <a:xfrm>
            <a:off x="2696732" y="2297632"/>
            <a:ext cx="2386566" cy="691460"/>
            <a:chOff x="2408860" y="2297632"/>
            <a:chExt cx="2386566" cy="691460"/>
          </a:xfrm>
        </p:grpSpPr>
        <p:sp>
          <p:nvSpPr>
            <p:cNvPr id="17" name="Rectangle 16"/>
            <p:cNvSpPr/>
            <p:nvPr/>
          </p:nvSpPr>
          <p:spPr>
            <a:xfrm>
              <a:off x="2408860" y="2684644"/>
              <a:ext cx="2386566" cy="304448"/>
            </a:xfrm>
            <a:prstGeom prst="rect">
              <a:avLst/>
            </a:prstGeom>
            <a:solidFill>
              <a:schemeClr val="accent1">
                <a:lumMod val="50000"/>
              </a:schemeClr>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a:r>
                <a:rPr lang="en-US" sz="2000" dirty="0"/>
                <a:t>Access Bits  | PFN</a:t>
              </a:r>
            </a:p>
          </p:txBody>
        </p:sp>
        <p:sp>
          <p:nvSpPr>
            <p:cNvPr id="19" name="Rectangle 18"/>
            <p:cNvSpPr/>
            <p:nvPr/>
          </p:nvSpPr>
          <p:spPr>
            <a:xfrm>
              <a:off x="2408860" y="2297632"/>
              <a:ext cx="2386566" cy="310459"/>
            </a:xfrm>
            <a:prstGeom prst="rect">
              <a:avLst/>
            </a:prstGeom>
            <a:solidFill>
              <a:schemeClr val="accent1">
                <a:lumMod val="50000"/>
              </a:schemeClr>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a:r>
                <a:rPr lang="en-US" sz="2000" dirty="0"/>
                <a:t>Access Bits  | PFN</a:t>
              </a:r>
            </a:p>
          </p:txBody>
        </p:sp>
      </p:grpSp>
      <p:sp>
        <p:nvSpPr>
          <p:cNvPr id="20" name="Down Arrow 19"/>
          <p:cNvSpPr/>
          <p:nvPr/>
        </p:nvSpPr>
        <p:spPr>
          <a:xfrm rot="1225784">
            <a:off x="2718307" y="3322524"/>
            <a:ext cx="203820" cy="682344"/>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60351" y="1412627"/>
            <a:ext cx="2135406" cy="1165474"/>
          </a:xfrm>
          <a:prstGeom prst="rect">
            <a:avLst/>
          </a:prstGeom>
          <a:solidFill>
            <a:schemeClr val="accent1">
              <a:lumMod val="50000"/>
              <a:alpha val="20000"/>
            </a:schemeClr>
          </a:solidFill>
          <a:ln w="12700">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z="2000" dirty="0"/>
              <a:t>EPT Page Directory</a:t>
            </a:r>
          </a:p>
        </p:txBody>
      </p:sp>
      <p:sp>
        <p:nvSpPr>
          <p:cNvPr id="22" name="Rectangle 21"/>
          <p:cNvSpPr/>
          <p:nvPr/>
        </p:nvSpPr>
        <p:spPr>
          <a:xfrm>
            <a:off x="3128600" y="4010128"/>
            <a:ext cx="2292981" cy="1477328"/>
          </a:xfrm>
          <a:prstGeom prst="rect">
            <a:avLst/>
          </a:prstGeom>
          <a:noFill/>
          <a:ln>
            <a:noFill/>
          </a:ln>
        </p:spPr>
        <p:txBody>
          <a:bodyPr wrap="square">
            <a:spAutoFit/>
          </a:bodyPr>
          <a:lstStyle/>
          <a:p>
            <a:pPr algn="ctr">
              <a:lnSpc>
                <a:spcPct val="150000"/>
              </a:lnSpc>
            </a:pPr>
            <a:r>
              <a:rPr lang="en-US" sz="2000" dirty="0"/>
              <a:t>Change mapping:</a:t>
            </a:r>
          </a:p>
          <a:p>
            <a:pPr marL="365760" indent="-182880">
              <a:lnSpc>
                <a:spcPct val="150000"/>
              </a:lnSpc>
              <a:buFont typeface="Arial" panose="020B0604020202020204" pitchFamily="34" charset="0"/>
              <a:buChar char="•"/>
            </a:pPr>
            <a:r>
              <a:rPr lang="en-US" sz="2000" dirty="0"/>
              <a:t>Substitute page</a:t>
            </a:r>
          </a:p>
          <a:p>
            <a:pPr marL="365760" indent="-182880">
              <a:lnSpc>
                <a:spcPct val="150000"/>
              </a:lnSpc>
              <a:buFont typeface="Arial" panose="020B0604020202020204" pitchFamily="34" charset="0"/>
              <a:buChar char="•"/>
            </a:pPr>
            <a:r>
              <a:rPr lang="en-US" sz="2000" dirty="0"/>
              <a:t>Change nothing</a:t>
            </a:r>
            <a:endParaRPr lang="ru-RU" sz="2000" dirty="0"/>
          </a:p>
        </p:txBody>
      </p:sp>
      <p:sp>
        <p:nvSpPr>
          <p:cNvPr id="24" name="Title 1"/>
          <p:cNvSpPr>
            <a:spLocks noGrp="1"/>
          </p:cNvSpPr>
          <p:nvPr>
            <p:ph type="title"/>
          </p:nvPr>
        </p:nvSpPr>
        <p:spPr>
          <a:xfrm>
            <a:off x="3127270" y="20524"/>
            <a:ext cx="9064730" cy="885468"/>
          </a:xfrm>
          <a:noFill/>
        </p:spPr>
        <p:txBody>
          <a:bodyPr>
            <a:noAutofit/>
          </a:bodyPr>
          <a:lstStyle/>
          <a:p>
            <a:r>
              <a:rPr lang="en-US" sz="2800" b="1" dirty="0">
                <a:solidFill>
                  <a:srgbClr val="FFC000"/>
                </a:solidFill>
                <a:latin typeface="Anson" panose="020B0604020202020204" pitchFamily="50" charset="0"/>
              </a:rPr>
              <a:t>Applying EPT features to trap and skip memory access </a:t>
            </a:r>
          </a:p>
        </p:txBody>
      </p:sp>
      <p:sp>
        <p:nvSpPr>
          <p:cNvPr id="25" name="Slide Number Placeholder 9"/>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22</a:t>
            </a:fld>
            <a:endParaRPr lang="en-US"/>
          </a:p>
        </p:txBody>
      </p:sp>
      <p:sp>
        <p:nvSpPr>
          <p:cNvPr id="26" name="Oval 25"/>
          <p:cNvSpPr>
            <a:spLocks noChangeAspect="1"/>
          </p:cNvSpPr>
          <p:nvPr/>
        </p:nvSpPr>
        <p:spPr>
          <a:xfrm>
            <a:off x="1527606" y="4983223"/>
            <a:ext cx="192522" cy="1925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2459731" y="5256579"/>
            <a:ext cx="202935" cy="202935"/>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1225784">
            <a:off x="825319" y="4320024"/>
            <a:ext cx="129586" cy="37370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9344025" y="730279"/>
            <a:ext cx="1400175" cy="1095385"/>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66492" y="5803591"/>
            <a:ext cx="1529265" cy="400110"/>
          </a:xfrm>
          <a:prstGeom prst="rect">
            <a:avLst/>
          </a:prstGeom>
        </p:spPr>
        <p:txBody>
          <a:bodyPr wrap="none">
            <a:spAutoFit/>
          </a:bodyPr>
          <a:lstStyle/>
          <a:p>
            <a:r>
              <a:rPr lang="en-US" sz="2000" u="sng" dirty="0"/>
              <a:t>EPT violation</a:t>
            </a:r>
          </a:p>
        </p:txBody>
      </p:sp>
      <p:sp>
        <p:nvSpPr>
          <p:cNvPr id="37" name="Rectangle 36"/>
          <p:cNvSpPr/>
          <p:nvPr/>
        </p:nvSpPr>
        <p:spPr>
          <a:xfrm>
            <a:off x="50411" y="6237337"/>
            <a:ext cx="3479927" cy="400110"/>
          </a:xfrm>
          <a:prstGeom prst="rect">
            <a:avLst/>
          </a:prstGeom>
        </p:spPr>
        <p:txBody>
          <a:bodyPr wrap="none">
            <a:spAutoFit/>
          </a:bodyPr>
          <a:lstStyle/>
          <a:p>
            <a:r>
              <a:rPr lang="en-US" sz="2000" u="sng" dirty="0"/>
              <a:t>Hypervisor skips these accesses</a:t>
            </a:r>
          </a:p>
        </p:txBody>
      </p:sp>
      <p:sp>
        <p:nvSpPr>
          <p:cNvPr id="38" name="Rectangle 37"/>
          <p:cNvSpPr/>
          <p:nvPr/>
        </p:nvSpPr>
        <p:spPr>
          <a:xfrm>
            <a:off x="302848" y="1913521"/>
            <a:ext cx="2053001" cy="282461"/>
          </a:xfrm>
          <a:prstGeom prst="rect">
            <a:avLst/>
          </a:prstGeom>
          <a:solidFill>
            <a:schemeClr val="accent1">
              <a:lumMod val="50000"/>
              <a:alpha val="2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Entry</a:t>
            </a:r>
          </a:p>
        </p:txBody>
      </p:sp>
      <p:cxnSp>
        <p:nvCxnSpPr>
          <p:cNvPr id="40" name="Straight Arrow Connector 39"/>
          <p:cNvCxnSpPr/>
          <p:nvPr/>
        </p:nvCxnSpPr>
        <p:spPr>
          <a:xfrm>
            <a:off x="-240372" y="1553876"/>
            <a:ext cx="581566" cy="5175"/>
          </a:xfrm>
          <a:prstGeom prst="straightConnector1">
            <a:avLst/>
          </a:prstGeom>
          <a:ln w="15875">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a:lum bright="70000" contrast="-70000"/>
          </a:blip>
          <a:stretch>
            <a:fillRect/>
          </a:stretch>
        </p:blipFill>
        <p:spPr>
          <a:xfrm>
            <a:off x="337755" y="4887459"/>
            <a:ext cx="834569" cy="622431"/>
          </a:xfrm>
          <a:prstGeom prst="rect">
            <a:avLst/>
          </a:prstGeom>
        </p:spPr>
      </p:pic>
      <p:pic>
        <p:nvPicPr>
          <p:cNvPr id="43" name="Picture 42"/>
          <p:cNvPicPr>
            <a:picLocks noChangeAspect="1"/>
          </p:cNvPicPr>
          <p:nvPr/>
        </p:nvPicPr>
        <p:blipFill>
          <a:blip r:embed="rId3">
            <a:lum bright="70000" contrast="-70000"/>
          </a:blip>
          <a:stretch>
            <a:fillRect/>
          </a:stretch>
        </p:blipFill>
        <p:spPr>
          <a:xfrm>
            <a:off x="1213841" y="4891537"/>
            <a:ext cx="834569" cy="622431"/>
          </a:xfrm>
          <a:prstGeom prst="rect">
            <a:avLst/>
          </a:prstGeom>
        </p:spPr>
      </p:pic>
      <p:pic>
        <p:nvPicPr>
          <p:cNvPr id="44" name="Picture 43"/>
          <p:cNvPicPr>
            <a:picLocks noChangeAspect="1"/>
          </p:cNvPicPr>
          <p:nvPr/>
        </p:nvPicPr>
        <p:blipFill>
          <a:blip r:embed="rId3">
            <a:lum bright="70000" contrast="-70000"/>
          </a:blip>
          <a:stretch>
            <a:fillRect/>
          </a:stretch>
        </p:blipFill>
        <p:spPr>
          <a:xfrm>
            <a:off x="2153249" y="4895461"/>
            <a:ext cx="834569" cy="622431"/>
          </a:xfrm>
          <a:prstGeom prst="rect">
            <a:avLst/>
          </a:prstGeom>
        </p:spPr>
      </p:pic>
      <p:sp>
        <p:nvSpPr>
          <p:cNvPr id="45" name="Rectangle 44"/>
          <p:cNvSpPr/>
          <p:nvPr/>
        </p:nvSpPr>
        <p:spPr>
          <a:xfrm>
            <a:off x="302848" y="2242631"/>
            <a:ext cx="2053001" cy="282461"/>
          </a:xfrm>
          <a:prstGeom prst="rect">
            <a:avLst/>
          </a:prstGeom>
          <a:solidFill>
            <a:schemeClr val="accent1">
              <a:lumMod val="50000"/>
              <a:alpha val="20000"/>
            </a:schemeClr>
          </a:solidFill>
          <a:ln w="127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Entry</a:t>
            </a:r>
          </a:p>
        </p:txBody>
      </p:sp>
      <p:sp>
        <p:nvSpPr>
          <p:cNvPr id="52" name="Rectangle 51"/>
          <p:cNvSpPr/>
          <p:nvPr/>
        </p:nvSpPr>
        <p:spPr>
          <a:xfrm>
            <a:off x="3251001" y="4010128"/>
            <a:ext cx="2129082" cy="1567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p:cNvSpPr/>
          <p:nvPr/>
        </p:nvSpPr>
        <p:spPr>
          <a:xfrm rot="20374216" flipH="1">
            <a:off x="2387546" y="4314649"/>
            <a:ext cx="129586" cy="37370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p:cNvSpPr/>
          <p:nvPr/>
        </p:nvSpPr>
        <p:spPr>
          <a:xfrm flipH="1">
            <a:off x="1552442" y="4357228"/>
            <a:ext cx="129586" cy="301393"/>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p:cNvSpPr/>
          <p:nvPr/>
        </p:nvSpPr>
        <p:spPr>
          <a:xfrm flipH="1">
            <a:off x="1552442" y="5487456"/>
            <a:ext cx="129586" cy="367845"/>
          </a:xfrm>
          <a:prstGeom prst="downArrow">
            <a:avLst>
              <a:gd name="adj1" fmla="val 31797"/>
              <a:gd name="adj2" fmla="val 59986"/>
            </a:avLst>
          </a:prstGeom>
          <a:solidFill>
            <a:srgbClr val="741616"/>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260351" y="4002188"/>
            <a:ext cx="2782638" cy="1567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p:cNvSpPr/>
          <p:nvPr/>
        </p:nvSpPr>
        <p:spPr>
          <a:xfrm flipH="1">
            <a:off x="680786" y="5477193"/>
            <a:ext cx="129586" cy="824331"/>
          </a:xfrm>
          <a:prstGeom prst="downArrow">
            <a:avLst>
              <a:gd name="adj1" fmla="val 31797"/>
              <a:gd name="adj2" fmla="val 59986"/>
            </a:avLst>
          </a:prstGeom>
          <a:solidFill>
            <a:schemeClr val="accent6">
              <a:lumMod val="50000"/>
            </a:schemeClr>
          </a:solidFill>
          <a:ln w="12700">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wn Arrow 60"/>
          <p:cNvSpPr/>
          <p:nvPr/>
        </p:nvSpPr>
        <p:spPr>
          <a:xfrm flipH="1">
            <a:off x="2495599" y="5492531"/>
            <a:ext cx="129586" cy="824331"/>
          </a:xfrm>
          <a:prstGeom prst="downArrow">
            <a:avLst>
              <a:gd name="adj1" fmla="val 31797"/>
              <a:gd name="adj2" fmla="val 59986"/>
            </a:avLst>
          </a:prstGeom>
          <a:solidFill>
            <a:schemeClr val="accent6">
              <a:lumMod val="50000"/>
            </a:schemeClr>
          </a:solidFill>
          <a:ln w="12700">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p:cNvCxnSpPr/>
          <p:nvPr/>
        </p:nvCxnSpPr>
        <p:spPr>
          <a:xfrm flipH="1">
            <a:off x="6559856" y="730279"/>
            <a:ext cx="898603" cy="1136621"/>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8" idx="3"/>
          </p:cNvCxnSpPr>
          <p:nvPr/>
        </p:nvCxnSpPr>
        <p:spPr>
          <a:xfrm flipV="1">
            <a:off x="2355849" y="2053167"/>
            <a:ext cx="340883" cy="1585"/>
          </a:xfrm>
          <a:prstGeom prst="straightConnector1">
            <a:avLst/>
          </a:prstGeom>
          <a:ln w="15875">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4"/>
          <a:stretch>
            <a:fillRect/>
          </a:stretch>
        </p:blipFill>
        <p:spPr>
          <a:xfrm>
            <a:off x="5649322" y="1734880"/>
            <a:ext cx="6374640" cy="4284920"/>
          </a:xfrm>
          <a:prstGeom prst="rect">
            <a:avLst/>
          </a:prstGeom>
        </p:spPr>
      </p:pic>
      <p:sp>
        <p:nvSpPr>
          <p:cNvPr id="46" name="Rectangle 45"/>
          <p:cNvSpPr/>
          <p:nvPr/>
        </p:nvSpPr>
        <p:spPr>
          <a:xfrm>
            <a:off x="8027559" y="4393874"/>
            <a:ext cx="1529265" cy="400110"/>
          </a:xfrm>
          <a:prstGeom prst="rect">
            <a:avLst/>
          </a:prstGeom>
        </p:spPr>
        <p:txBody>
          <a:bodyPr wrap="none">
            <a:spAutoFit/>
          </a:bodyPr>
          <a:lstStyle/>
          <a:p>
            <a:r>
              <a:rPr lang="en-US" sz="2000" u="sng" dirty="0"/>
              <a:t>EPT violation</a:t>
            </a:r>
          </a:p>
        </p:txBody>
      </p:sp>
      <p:cxnSp>
        <p:nvCxnSpPr>
          <p:cNvPr id="6" name="Straight Connector 5"/>
          <p:cNvCxnSpPr/>
          <p:nvPr/>
        </p:nvCxnSpPr>
        <p:spPr>
          <a:xfrm>
            <a:off x="7865269" y="4018982"/>
            <a:ext cx="206740" cy="488942"/>
          </a:xfrm>
          <a:prstGeom prst="line">
            <a:avLst/>
          </a:prstGeom>
          <a:ln w="12700">
            <a:solidFill>
              <a:srgbClr val="FF0021"/>
            </a:solidFill>
            <a:headEnd type="ova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696732" y="3064643"/>
            <a:ext cx="2386566" cy="309681"/>
          </a:xfrm>
          <a:prstGeom prst="rect">
            <a:avLst/>
          </a:prstGeom>
          <a:solidFill>
            <a:srgbClr val="741616"/>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Access Bits  | PFN</a:t>
            </a:r>
          </a:p>
        </p:txBody>
      </p:sp>
      <p:sp>
        <p:nvSpPr>
          <p:cNvPr id="41" name="Down Arrow 40"/>
          <p:cNvSpPr/>
          <p:nvPr/>
        </p:nvSpPr>
        <p:spPr>
          <a:xfrm rot="20374216" flipH="1">
            <a:off x="4552313" y="3335396"/>
            <a:ext cx="203820" cy="692416"/>
          </a:xfrm>
          <a:prstGeom prst="downArrow">
            <a:avLst>
              <a:gd name="adj1" fmla="val 31797"/>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222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7" name="Content Placeholder 2"/>
          <p:cNvSpPr txBox="1">
            <a:spLocks/>
          </p:cNvSpPr>
          <p:nvPr/>
        </p:nvSpPr>
        <p:spPr>
          <a:xfrm>
            <a:off x="2554932" y="1235225"/>
            <a:ext cx="8798867" cy="1063450"/>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lnSpc>
                <a:spcPct val="150000"/>
              </a:lnSpc>
              <a:spcBef>
                <a:spcPct val="0"/>
              </a:spcBef>
            </a:pPr>
            <a:r>
              <a:rPr lang="en-US" sz="3200" b="1" dirty="0">
                <a:solidFill>
                  <a:srgbClr val="FFC000"/>
                </a:solidFill>
                <a:latin typeface="Anson" panose="020B0604020202020204" pitchFamily="50" charset="0"/>
              </a:rPr>
              <a:t>from </a:t>
            </a:r>
            <a:r>
              <a:rPr lang="en-US" sz="3200" b="1" dirty="0">
                <a:solidFill>
                  <a:srgbClr val="FFC000"/>
                </a:solidFill>
                <a:latin typeface="Anson" panose="020B0604020202020204" pitchFamily="50" charset="0"/>
                <a:ea typeface="+mj-ea"/>
                <a:cs typeface="+mj-cs"/>
              </a:rPr>
              <a:t>Source range to Destination range </a:t>
            </a:r>
          </a:p>
          <a:p>
            <a:pPr defTabSz="914400">
              <a:lnSpc>
                <a:spcPct val="150000"/>
              </a:lnSpc>
              <a:spcBef>
                <a:spcPct val="0"/>
              </a:spcBef>
            </a:pPr>
            <a:r>
              <a:rPr lang="en-US" sz="3200" b="1" dirty="0">
                <a:solidFill>
                  <a:srgbClr val="FFC000"/>
                </a:solidFill>
                <a:latin typeface="Anson" panose="020B0604020202020204" pitchFamily="50" charset="0"/>
                <a:ea typeface="+mj-ea"/>
                <a:cs typeface="+mj-cs"/>
              </a:rPr>
              <a:t>and skip all the rest?</a:t>
            </a:r>
          </a:p>
        </p:txBody>
      </p:sp>
      <p:sp>
        <p:nvSpPr>
          <p:cNvPr id="18" name="Title 1"/>
          <p:cNvSpPr>
            <a:spLocks noGrp="1"/>
          </p:cNvSpPr>
          <p:nvPr>
            <p:ph type="title"/>
          </p:nvPr>
        </p:nvSpPr>
        <p:spPr>
          <a:xfrm>
            <a:off x="2554932" y="470921"/>
            <a:ext cx="9227533" cy="888455"/>
          </a:xfrm>
        </p:spPr>
        <p:txBody>
          <a:bodyPr>
            <a:noAutofit/>
          </a:bodyPr>
          <a:lstStyle/>
          <a:p>
            <a:r>
              <a:rPr lang="en-US" sz="3200" b="1" dirty="0">
                <a:solidFill>
                  <a:srgbClr val="FFC000"/>
                </a:solidFill>
                <a:latin typeface="Anson" panose="020B0604020202020204" pitchFamily="50" charset="0"/>
              </a:rPr>
              <a:t>How to apply EPT to monitor access only</a:t>
            </a:r>
          </a:p>
        </p:txBody>
      </p:sp>
      <p:sp>
        <p:nvSpPr>
          <p:cNvPr id="19"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23</a:t>
            </a:fld>
            <a:endParaRPr lang="en-US"/>
          </a:p>
        </p:txBody>
      </p:sp>
      <p:sp>
        <p:nvSpPr>
          <p:cNvPr id="20" name="Down Arrow 19"/>
          <p:cNvSpPr/>
          <p:nvPr/>
        </p:nvSpPr>
        <p:spPr>
          <a:xfrm rot="16200000">
            <a:off x="8588328" y="3058773"/>
            <a:ext cx="1791226" cy="5416118"/>
          </a:xfrm>
          <a:prstGeom prst="downArrow">
            <a:avLst>
              <a:gd name="adj1" fmla="val 40444"/>
              <a:gd name="adj2" fmla="val 62507"/>
            </a:avLst>
          </a:prstGeom>
          <a:solidFill>
            <a:srgbClr val="FF0000">
              <a:alpha val="20000"/>
            </a:srgbClr>
          </a:solidFill>
          <a:ln w="127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lvl="0" algn="ctr"/>
            <a:r>
              <a:rPr lang="en-US" sz="2800" dirty="0">
                <a:solidFill>
                  <a:prstClr val="white"/>
                </a:solidFill>
              </a:rPr>
              <a:t>We propose the following 5 steps</a:t>
            </a:r>
          </a:p>
        </p:txBody>
      </p:sp>
      <p:sp>
        <p:nvSpPr>
          <p:cNvPr id="34" name="Rectangle 33"/>
          <p:cNvSpPr/>
          <p:nvPr/>
        </p:nvSpPr>
        <p:spPr>
          <a:xfrm>
            <a:off x="524479" y="3514234"/>
            <a:ext cx="2705031" cy="539143"/>
          </a:xfrm>
          <a:prstGeom prst="rect">
            <a:avLst/>
          </a:prstGeom>
          <a:solidFill>
            <a:schemeClr val="accent1">
              <a:lumMod val="50000"/>
            </a:schemeClr>
          </a:solidFill>
          <a:ln w="254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182880" lvl="1"/>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524479" y="4094788"/>
            <a:ext cx="2705031" cy="539034"/>
          </a:xfrm>
          <a:prstGeom prst="rect">
            <a:avLst/>
          </a:prstGeom>
          <a:solidFill>
            <a:schemeClr val="accent2">
              <a:lumMod val="50000"/>
            </a:schemeClr>
          </a:solidFill>
          <a:ln w="2540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1" indent="0" fontAlgn="auto">
              <a:lnSpc>
                <a:spcPct val="100000"/>
              </a:lnSpc>
              <a:spcBef>
                <a:spcPts val="0"/>
              </a:spcBef>
              <a:spcAft>
                <a:spcPts val="0"/>
              </a:spcAft>
              <a:buClrTx/>
              <a:buSzTx/>
              <a:buFontTx/>
              <a:buNone/>
              <a:tabLst/>
              <a:defRPr/>
            </a:pPr>
            <a:r>
              <a:rPr lang="en-US" sz="2400" dirty="0">
                <a:solidFill>
                  <a:prstClr val="white"/>
                </a:solidFill>
                <a:latin typeface="Calibri" panose="020F0502020204030204"/>
              </a:rPr>
              <a:t>Destination range</a:t>
            </a:r>
          </a:p>
        </p:txBody>
      </p:sp>
      <p:sp>
        <p:nvSpPr>
          <p:cNvPr id="36" name="Rectangle 35"/>
          <p:cNvSpPr/>
          <p:nvPr/>
        </p:nvSpPr>
        <p:spPr>
          <a:xfrm>
            <a:off x="524479" y="4689696"/>
            <a:ext cx="2705031" cy="539034"/>
          </a:xfrm>
          <a:prstGeom prst="rect">
            <a:avLst/>
          </a:prstGeom>
          <a:solidFill>
            <a:schemeClr val="bg2">
              <a:lumMod val="25000"/>
            </a:schemeClr>
          </a:solidFill>
          <a:ln w="254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182880" marR="0" lvl="1" indent="0" fontAlgn="auto">
              <a:lnSpc>
                <a:spcPct val="100000"/>
              </a:lnSpc>
              <a:spcBef>
                <a:spcPts val="0"/>
              </a:spcBef>
              <a:spcAft>
                <a:spcPts val="0"/>
              </a:spcAft>
              <a:buClrTx/>
              <a:buSzTx/>
              <a:buFontTx/>
              <a:buNone/>
              <a:tabLst/>
              <a:defRPr/>
            </a:pPr>
            <a:r>
              <a:rPr lang="en-US" sz="2400" dirty="0">
                <a:solidFill>
                  <a:prstClr val="white"/>
                </a:solidFill>
                <a:latin typeface="Calibri" panose="020F0502020204030204"/>
              </a:rPr>
              <a:t>Others</a:t>
            </a:r>
          </a:p>
        </p:txBody>
      </p:sp>
      <p:sp>
        <p:nvSpPr>
          <p:cNvPr id="37" name="Arc 36"/>
          <p:cNvSpPr/>
          <p:nvPr/>
        </p:nvSpPr>
        <p:spPr>
          <a:xfrm>
            <a:off x="2476713" y="3623230"/>
            <a:ext cx="1422399" cy="639233"/>
          </a:xfrm>
          <a:prstGeom prst="arc">
            <a:avLst>
              <a:gd name="adj1" fmla="val 16053310"/>
              <a:gd name="adj2" fmla="val 3"/>
            </a:avLst>
          </a:prstGeom>
          <a:ln w="25400">
            <a:solidFill>
              <a:srgbClr val="FF0000"/>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Arc 37"/>
          <p:cNvSpPr/>
          <p:nvPr/>
        </p:nvSpPr>
        <p:spPr>
          <a:xfrm flipV="1">
            <a:off x="2476712" y="3623229"/>
            <a:ext cx="1422399" cy="635880"/>
          </a:xfrm>
          <a:prstGeom prst="arc">
            <a:avLst>
              <a:gd name="adj1" fmla="val 16194480"/>
              <a:gd name="adj2" fmla="val 225233"/>
            </a:avLst>
          </a:prstGeom>
          <a:ln w="25400">
            <a:solidFill>
              <a:srgbClr val="FF0000"/>
            </a:solidFill>
            <a:headEnd type="triangle" w="lg"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Arc 38"/>
          <p:cNvSpPr/>
          <p:nvPr/>
        </p:nvSpPr>
        <p:spPr>
          <a:xfrm flipV="1">
            <a:off x="2612190" y="4476945"/>
            <a:ext cx="1168397" cy="639233"/>
          </a:xfrm>
          <a:prstGeom prst="arc">
            <a:avLst>
              <a:gd name="adj1" fmla="val 15950505"/>
              <a:gd name="adj2" fmla="val 177341"/>
            </a:avLst>
          </a:prstGeom>
          <a:ln w="25400" cap="rnd">
            <a:solidFill>
              <a:srgbClr val="FF0000"/>
            </a:solidFill>
            <a:prstDash val="sysDash"/>
            <a:round/>
            <a:head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Arc 39"/>
          <p:cNvSpPr/>
          <p:nvPr/>
        </p:nvSpPr>
        <p:spPr>
          <a:xfrm>
            <a:off x="2612189" y="4476946"/>
            <a:ext cx="1168397" cy="635880"/>
          </a:xfrm>
          <a:prstGeom prst="arc">
            <a:avLst>
              <a:gd name="adj1" fmla="val 16026088"/>
              <a:gd name="adj2" fmla="val 3"/>
            </a:avLst>
          </a:prstGeom>
          <a:ln w="25400" cap="rnd">
            <a:solidFill>
              <a:srgbClr val="FF0000"/>
            </a:solidFill>
            <a:prstDash val="sysDash"/>
            <a:round/>
            <a:headEnd type="triangle" w="lg"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ular Callout 40"/>
          <p:cNvSpPr/>
          <p:nvPr/>
        </p:nvSpPr>
        <p:spPr>
          <a:xfrm>
            <a:off x="4145173" y="4748164"/>
            <a:ext cx="2861019" cy="547764"/>
          </a:xfrm>
          <a:prstGeom prst="wedgeRectCallout">
            <a:avLst>
              <a:gd name="adj1" fmla="val -63886"/>
              <a:gd name="adj2" fmla="val -21022"/>
            </a:avLst>
          </a:prstGeom>
          <a:solidFill>
            <a:schemeClr val="bg2">
              <a:lumMod val="10000"/>
            </a:schemeClr>
          </a:solidFill>
          <a:ln w="19050">
            <a:round/>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Skips all other accesses</a:t>
            </a:r>
          </a:p>
        </p:txBody>
      </p:sp>
      <p:graphicFrame>
        <p:nvGraphicFramePr>
          <p:cNvPr id="42" name="Table 41"/>
          <p:cNvGraphicFramePr>
            <a:graphicFrameLocks noGrp="1"/>
          </p:cNvGraphicFramePr>
          <p:nvPr>
            <p:extLst>
              <p:ext uri="{D42A27DB-BD31-4B8C-83A1-F6EECF244321}">
                <p14:modId xmlns:p14="http://schemas.microsoft.com/office/powerpoint/2010/main" val="1523557165"/>
              </p:ext>
            </p:extLst>
          </p:nvPr>
        </p:nvGraphicFramePr>
        <p:xfrm>
          <a:off x="5760729" y="3340217"/>
          <a:ext cx="5850850" cy="1112901"/>
        </p:xfrm>
        <a:graphic>
          <a:graphicData uri="http://schemas.openxmlformats.org/drawingml/2006/table">
            <a:tbl>
              <a:tblPr>
                <a:tableStyleId>{5940675A-B579-460E-94D1-54222C63F5DA}</a:tableStyleId>
              </a:tblPr>
              <a:tblGrid>
                <a:gridCol w="1927768">
                  <a:extLst>
                    <a:ext uri="{9D8B030D-6E8A-4147-A177-3AD203B41FA5}">
                      <a16:colId xmlns:a16="http://schemas.microsoft.com/office/drawing/2014/main" val="1474238417"/>
                    </a:ext>
                  </a:extLst>
                </a:gridCol>
                <a:gridCol w="1446582">
                  <a:extLst>
                    <a:ext uri="{9D8B030D-6E8A-4147-A177-3AD203B41FA5}">
                      <a16:colId xmlns:a16="http://schemas.microsoft.com/office/drawing/2014/main" val="2561915667"/>
                    </a:ext>
                  </a:extLst>
                </a:gridCol>
                <a:gridCol w="2476500">
                  <a:extLst>
                    <a:ext uri="{9D8B030D-6E8A-4147-A177-3AD203B41FA5}">
                      <a16:colId xmlns:a16="http://schemas.microsoft.com/office/drawing/2014/main" val="3576019090"/>
                    </a:ext>
                  </a:extLst>
                </a:gridCol>
              </a:tblGrid>
              <a:tr h="342795">
                <a:tc>
                  <a:txBody>
                    <a:bodyPr/>
                    <a:lstStyle/>
                    <a:p>
                      <a:pPr algn="ctr"/>
                      <a:r>
                        <a:rPr lang="en-US" sz="2000" b="1" dirty="0"/>
                        <a:t>Source</a:t>
                      </a:r>
                      <a:r>
                        <a:rPr lang="en-US" sz="2000" b="1" baseline="0" dirty="0"/>
                        <a:t> Address</a:t>
                      </a:r>
                      <a:endParaRPr lang="en-US" sz="2000" b="1" dirty="0"/>
                    </a:p>
                  </a:txBody>
                  <a:tcPr anchor="ctr"/>
                </a:tc>
                <a:tc>
                  <a:txBody>
                    <a:bodyPr/>
                    <a:lstStyle/>
                    <a:p>
                      <a:pPr algn="ctr"/>
                      <a:r>
                        <a:rPr lang="en-US" sz="2000" b="1" dirty="0"/>
                        <a:t>Access Type</a:t>
                      </a:r>
                    </a:p>
                  </a:txBody>
                  <a:tcPr anchor="ctr"/>
                </a:tc>
                <a:tc>
                  <a:txBody>
                    <a:bodyPr/>
                    <a:lstStyle/>
                    <a:p>
                      <a:pPr algn="ctr"/>
                      <a:r>
                        <a:rPr lang="en-US" sz="2000" b="1" dirty="0"/>
                        <a:t>Destination Address</a:t>
                      </a:r>
                    </a:p>
                  </a:txBody>
                  <a:tcPr anchor="ctr"/>
                </a:tc>
                <a:extLst>
                  <a:ext uri="{0D108BD9-81ED-4DB2-BD59-A6C34878D82A}">
                    <a16:rowId xmlns:a16="http://schemas.microsoft.com/office/drawing/2014/main" val="161737933"/>
                  </a:ext>
                </a:extLst>
              </a:tr>
              <a:tr h="369044">
                <a:tc>
                  <a:txBody>
                    <a:bodyPr/>
                    <a:lstStyle/>
                    <a:p>
                      <a:pPr algn="ctr"/>
                      <a:r>
                        <a:rPr lang="en-US" sz="2000" dirty="0"/>
                        <a:t>SourceAddr1</a:t>
                      </a:r>
                    </a:p>
                  </a:txBody>
                  <a:tcPr anchor="ctr"/>
                </a:tc>
                <a:tc>
                  <a:txBody>
                    <a:bodyPr/>
                    <a:lstStyle/>
                    <a:p>
                      <a:pPr algn="ctr"/>
                      <a:r>
                        <a:rPr lang="en-US" sz="2000" dirty="0"/>
                        <a:t>read</a:t>
                      </a:r>
                    </a:p>
                  </a:txBody>
                  <a:tcPr anchor="ctr"/>
                </a:tc>
                <a:tc>
                  <a:txBody>
                    <a:bodyPr/>
                    <a:lstStyle/>
                    <a:p>
                      <a:pPr algn="ctr"/>
                      <a:r>
                        <a:rPr lang="en-US" sz="2000" dirty="0"/>
                        <a:t>DestinationAddr1</a:t>
                      </a:r>
                    </a:p>
                  </a:txBody>
                  <a:tcPr anchor="ctr"/>
                </a:tc>
                <a:extLst>
                  <a:ext uri="{0D108BD9-81ED-4DB2-BD59-A6C34878D82A}">
                    <a16:rowId xmlns:a16="http://schemas.microsoft.com/office/drawing/2014/main" val="2457741310"/>
                  </a:ext>
                </a:extLst>
              </a:tr>
              <a:tr h="290414">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extLst>
                  <a:ext uri="{0D108BD9-81ED-4DB2-BD59-A6C34878D82A}">
                    <a16:rowId xmlns:a16="http://schemas.microsoft.com/office/drawing/2014/main" val="2397083197"/>
                  </a:ext>
                </a:extLst>
              </a:tr>
            </a:tbl>
          </a:graphicData>
        </a:graphic>
      </p:graphicFrame>
      <p:cxnSp>
        <p:nvCxnSpPr>
          <p:cNvPr id="43" name="Straight Arrow Connector 42"/>
          <p:cNvCxnSpPr/>
          <p:nvPr/>
        </p:nvCxnSpPr>
        <p:spPr>
          <a:xfrm>
            <a:off x="3936017" y="3941169"/>
            <a:ext cx="2052002" cy="2369"/>
          </a:xfrm>
          <a:prstGeom prst="straightConnector1">
            <a:avLst/>
          </a:prstGeom>
          <a:ln w="19050">
            <a:solidFill>
              <a:srgbClr val="FF0021"/>
            </a:solidFill>
            <a:headEnd type="oval"/>
            <a:tailEnd type="triangle" w="lg" len="lg"/>
          </a:ln>
        </p:spPr>
        <p:style>
          <a:lnRef idx="1">
            <a:schemeClr val="dk1"/>
          </a:lnRef>
          <a:fillRef idx="0">
            <a:schemeClr val="dk1"/>
          </a:fillRef>
          <a:effectRef idx="0">
            <a:schemeClr val="dk1"/>
          </a:effectRef>
          <a:fontRef idx="minor">
            <a:schemeClr val="tx1"/>
          </a:fontRef>
        </p:style>
      </p:cxnSp>
      <p:sp>
        <p:nvSpPr>
          <p:cNvPr id="44" name="Rectangle 43"/>
          <p:cNvSpPr/>
          <p:nvPr/>
        </p:nvSpPr>
        <p:spPr>
          <a:xfrm>
            <a:off x="3936016" y="3583750"/>
            <a:ext cx="182471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Logs this access </a:t>
            </a:r>
          </a:p>
        </p:txBody>
      </p:sp>
    </p:spTree>
    <p:extLst>
      <p:ext uri="{BB962C8B-B14F-4D97-AF65-F5344CB8AC3E}">
        <p14:creationId xmlns:p14="http://schemas.microsoft.com/office/powerpoint/2010/main" val="235575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0" y="124178"/>
            <a:ext cx="12191999" cy="854442"/>
          </a:xfrm>
        </p:spPr>
        <p:txBody>
          <a:bodyPr>
            <a:noAutofit/>
          </a:bodyPr>
          <a:lstStyle/>
          <a:p>
            <a:pPr algn="ctr"/>
            <a:r>
              <a:rPr lang="en-US" sz="3200" b="1" dirty="0">
                <a:solidFill>
                  <a:srgbClr val="FFC000"/>
                </a:solidFill>
                <a:latin typeface="Anson" panose="020B0604020202020204" pitchFamily="50" charset="0"/>
              </a:rPr>
              <a:t>Step 1. Trapping execution on Source 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29" name="Rectangle 28"/>
          <p:cNvSpPr/>
          <p:nvPr/>
        </p:nvSpPr>
        <p:spPr>
          <a:xfrm>
            <a:off x="8285193" y="1439079"/>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2" name="Rectangle 31"/>
          <p:cNvSpPr/>
          <p:nvPr/>
        </p:nvSpPr>
        <p:spPr>
          <a:xfrm>
            <a:off x="5573743" y="1438439"/>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2801271" y="1440700"/>
            <a:ext cx="274320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Rectangle 36"/>
          <p:cNvSpPr/>
          <p:nvPr/>
        </p:nvSpPr>
        <p:spPr>
          <a:xfrm>
            <a:off x="111668" y="1919316"/>
            <a:ext cx="245269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 memory</a:t>
            </a:r>
          </a:p>
        </p:txBody>
      </p:sp>
      <p:cxnSp>
        <p:nvCxnSpPr>
          <p:cNvPr id="40" name="Straight Arrow Connector 39"/>
          <p:cNvCxnSpPr/>
          <p:nvPr/>
        </p:nvCxnSpPr>
        <p:spPr>
          <a:xfrm rot="5400000" flipH="1">
            <a:off x="8248406" y="1698439"/>
            <a:ext cx="10650" cy="1018275"/>
          </a:xfrm>
          <a:prstGeom prst="straightConnector1">
            <a:avLst/>
          </a:prstGeom>
          <a:ln w="57150">
            <a:solidFill>
              <a:schemeClr val="tx1">
                <a:lumMod val="85000"/>
              </a:schemeClr>
            </a:solidFill>
            <a:prstDash val="solid"/>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10442291" y="1933737"/>
            <a:ext cx="2664" cy="493548"/>
          </a:xfrm>
          <a:prstGeom prst="straightConnector1">
            <a:avLst/>
          </a:prstGeom>
          <a:ln w="57150">
            <a:solidFill>
              <a:schemeClr val="tx1">
                <a:lumMod val="85000"/>
              </a:schemeClr>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a:off x="8874421" y="690504"/>
            <a:ext cx="10650" cy="2182763"/>
          </a:xfrm>
          <a:prstGeom prst="straightConnector1">
            <a:avLst/>
          </a:prstGeom>
          <a:ln w="57150">
            <a:solidFill>
              <a:schemeClr val="tx1">
                <a:lumMod val="85000"/>
              </a:schemeClr>
            </a:solidFill>
            <a:prstDash val="solid"/>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V="1">
            <a:off x="3205624" y="1602602"/>
            <a:ext cx="70" cy="513331"/>
          </a:xfrm>
          <a:prstGeom prst="straightConnector1">
            <a:avLst/>
          </a:prstGeom>
          <a:ln w="57150">
            <a:solidFill>
              <a:schemeClr val="tx1">
                <a:lumMod val="85000"/>
              </a:schemeClr>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V="1">
            <a:off x="5478381" y="1866206"/>
            <a:ext cx="11473" cy="911776"/>
          </a:xfrm>
          <a:prstGeom prst="straightConnector1">
            <a:avLst/>
          </a:prstGeom>
          <a:ln w="57150">
            <a:solidFill>
              <a:schemeClr val="tx1">
                <a:lumMod val="85000"/>
              </a:schemeClr>
            </a:solidFill>
            <a:prstDash val="solid"/>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235394" y="2016479"/>
            <a:ext cx="3440297" cy="18812"/>
          </a:xfrm>
          <a:prstGeom prst="straightConnector1">
            <a:avLst/>
          </a:prstGeom>
          <a:ln w="57150">
            <a:solidFill>
              <a:schemeClr val="tx1">
                <a:lumMod val="85000"/>
              </a:schemeClr>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175560" y="1787075"/>
            <a:ext cx="1704783" cy="10885"/>
          </a:xfrm>
          <a:prstGeom prst="straightConnector1">
            <a:avLst/>
          </a:prstGeom>
          <a:ln w="57150">
            <a:solidFill>
              <a:schemeClr val="tx1">
                <a:lumMod val="85000"/>
              </a:schemeClr>
            </a:solidFill>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65" name="Left Brace 64"/>
          <p:cNvSpPr/>
          <p:nvPr/>
        </p:nvSpPr>
        <p:spPr>
          <a:xfrm>
            <a:off x="2604502" y="1438439"/>
            <a:ext cx="153394" cy="1423421"/>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ectangle 1"/>
          <p:cNvSpPr/>
          <p:nvPr/>
        </p:nvSpPr>
        <p:spPr>
          <a:xfrm>
            <a:off x="2069021" y="3554865"/>
            <a:ext cx="4512301" cy="830997"/>
          </a:xfrm>
          <a:prstGeom prst="rect">
            <a:avLst/>
          </a:prstGeom>
        </p:spPr>
        <p:txBody>
          <a:bodyPr wrap="square">
            <a:spAutoFit/>
          </a:bodyPr>
          <a:lstStyle/>
          <a:p>
            <a:pPr algn="ctr"/>
            <a:r>
              <a:rPr lang="en-US" sz="2400" dirty="0">
                <a:ea typeface="Calibri" panose="020F0502020204030204" pitchFamily="34" charset="0"/>
              </a:rPr>
              <a:t>An access from the </a:t>
            </a:r>
            <a:br>
              <a:rPr lang="en-US" sz="2400" dirty="0">
                <a:ea typeface="Calibri" panose="020F0502020204030204" pitchFamily="34" charset="0"/>
              </a:rPr>
            </a:br>
            <a:r>
              <a:rPr lang="en-US" sz="2400" dirty="0">
                <a:ea typeface="Calibri" panose="020F0502020204030204" pitchFamily="34" charset="0"/>
              </a:rPr>
              <a:t>source range </a:t>
            </a:r>
            <a:r>
              <a:rPr lang="en-US" sz="2400" dirty="0">
                <a:ea typeface="Calibri" panose="020F0502020204030204" pitchFamily="34" charset="0"/>
                <a:sym typeface="Wingdings" panose="05000000000000000000" pitchFamily="2" charset="2"/>
              </a:rPr>
              <a:t></a:t>
            </a:r>
            <a:r>
              <a:rPr lang="en-US" sz="2400" dirty="0">
                <a:ea typeface="Calibri" panose="020F0502020204030204" pitchFamily="34" charset="0"/>
              </a:rPr>
              <a:t> destination range</a:t>
            </a:r>
          </a:p>
        </p:txBody>
      </p:sp>
      <p:sp>
        <p:nvSpPr>
          <p:cNvPr id="7" name="Rectangle 6"/>
          <p:cNvSpPr/>
          <p:nvPr/>
        </p:nvSpPr>
        <p:spPr>
          <a:xfrm>
            <a:off x="7744593" y="3586772"/>
            <a:ext cx="3886575" cy="830997"/>
          </a:xfrm>
          <a:prstGeom prst="rect">
            <a:avLst/>
          </a:prstGeom>
        </p:spPr>
        <p:txBody>
          <a:bodyPr wrap="square">
            <a:spAutoFit/>
          </a:bodyPr>
          <a:lstStyle/>
          <a:p>
            <a:pPr algn="ctr"/>
            <a:r>
              <a:rPr lang="en-US" sz="2400" dirty="0">
                <a:ea typeface="Calibri" panose="020F0502020204030204" pitchFamily="34" charset="0"/>
              </a:rPr>
              <a:t>An access from </a:t>
            </a:r>
            <a:r>
              <a:rPr lang="en-US" sz="2400" dirty="0"/>
              <a:t>the destination range </a:t>
            </a:r>
            <a:r>
              <a:rPr lang="en-US" sz="2400" dirty="0">
                <a:sym typeface="Wingdings" panose="05000000000000000000" pitchFamily="2" charset="2"/>
              </a:rPr>
              <a:t></a:t>
            </a:r>
            <a:r>
              <a:rPr lang="en-US" sz="2400" dirty="0"/>
              <a:t> others</a:t>
            </a:r>
          </a:p>
        </p:txBody>
      </p:sp>
      <p:cxnSp>
        <p:nvCxnSpPr>
          <p:cNvPr id="9" name="Straight Connector 8"/>
          <p:cNvCxnSpPr>
            <a:endCxn id="2" idx="0"/>
          </p:cNvCxnSpPr>
          <p:nvPr/>
        </p:nvCxnSpPr>
        <p:spPr>
          <a:xfrm flipH="1">
            <a:off x="4325172" y="1831975"/>
            <a:ext cx="574548" cy="1722890"/>
          </a:xfrm>
          <a:prstGeom prst="line">
            <a:avLst/>
          </a:prstGeom>
          <a:ln w="12700">
            <a:head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7" idx="0"/>
          </p:cNvCxnSpPr>
          <p:nvPr/>
        </p:nvCxnSpPr>
        <p:spPr>
          <a:xfrm>
            <a:off x="8981344" y="1831975"/>
            <a:ext cx="706537" cy="1754797"/>
          </a:xfrm>
          <a:prstGeom prst="line">
            <a:avLst/>
          </a:prstGeom>
          <a:ln w="12700">
            <a:headEnd type="oval"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798035" y="2351227"/>
            <a:ext cx="189779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9" name="Rectangle 38"/>
          <p:cNvSpPr/>
          <p:nvPr/>
        </p:nvSpPr>
        <p:spPr>
          <a:xfrm>
            <a:off x="5580542" y="2353429"/>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41" name="Rectangle 40"/>
          <p:cNvSpPr/>
          <p:nvPr/>
        </p:nvSpPr>
        <p:spPr>
          <a:xfrm>
            <a:off x="9153525" y="2353319"/>
            <a:ext cx="1828177"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spTree>
    <p:extLst>
      <p:ext uri="{BB962C8B-B14F-4D97-AF65-F5344CB8AC3E}">
        <p14:creationId xmlns:p14="http://schemas.microsoft.com/office/powerpoint/2010/main" val="235077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0" y="124178"/>
            <a:ext cx="12191999" cy="854442"/>
          </a:xfrm>
        </p:spPr>
        <p:txBody>
          <a:bodyPr>
            <a:noAutofit/>
          </a:bodyPr>
          <a:lstStyle/>
          <a:p>
            <a:pPr algn="ctr"/>
            <a:r>
              <a:rPr lang="en-US" sz="3200" b="1" dirty="0">
                <a:solidFill>
                  <a:srgbClr val="FFC000"/>
                </a:solidFill>
                <a:latin typeface="Anson" panose="020B0604020202020204" pitchFamily="50" charset="0"/>
              </a:rPr>
              <a:t>Step 1. Trapping execution on Source 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28" name="Rectangle 27"/>
          <p:cNvSpPr/>
          <p:nvPr/>
        </p:nvSpPr>
        <p:spPr>
          <a:xfrm>
            <a:off x="2053286" y="809537"/>
            <a:ext cx="82770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These are memory accesses from the source range</a:t>
            </a:r>
          </a:p>
        </p:txBody>
      </p:sp>
      <p:sp>
        <p:nvSpPr>
          <p:cNvPr id="29" name="Rectangle 28"/>
          <p:cNvSpPr/>
          <p:nvPr/>
        </p:nvSpPr>
        <p:spPr>
          <a:xfrm>
            <a:off x="8285193" y="1439079"/>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2" name="Rectangle 31"/>
          <p:cNvSpPr/>
          <p:nvPr/>
        </p:nvSpPr>
        <p:spPr>
          <a:xfrm>
            <a:off x="5573743" y="1438439"/>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2801271" y="1440700"/>
            <a:ext cx="274320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2798035" y="2351227"/>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5580542" y="2353429"/>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8285193" y="2353319"/>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sp>
        <p:nvSpPr>
          <p:cNvPr id="37" name="Rectangle 36"/>
          <p:cNvSpPr/>
          <p:nvPr/>
        </p:nvSpPr>
        <p:spPr>
          <a:xfrm>
            <a:off x="111668" y="1919316"/>
            <a:ext cx="245269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 memory</a:t>
            </a:r>
          </a:p>
        </p:txBody>
      </p:sp>
      <p:cxnSp>
        <p:nvCxnSpPr>
          <p:cNvPr id="40" name="Straight Arrow Connector 39"/>
          <p:cNvCxnSpPr/>
          <p:nvPr/>
        </p:nvCxnSpPr>
        <p:spPr>
          <a:xfrm rot="5400000" flipH="1">
            <a:off x="8248406" y="1698439"/>
            <a:ext cx="10650" cy="1018275"/>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10442291" y="1933737"/>
            <a:ext cx="2664" cy="493548"/>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a:off x="8874421" y="690504"/>
            <a:ext cx="10650" cy="2182763"/>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V="1">
            <a:off x="3205624" y="1602602"/>
            <a:ext cx="70" cy="513331"/>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V="1">
            <a:off x="5478381" y="1866206"/>
            <a:ext cx="11473" cy="911776"/>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235394" y="2016479"/>
            <a:ext cx="3440297" cy="18812"/>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175560" y="1787075"/>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65" name="Left Brace 64"/>
          <p:cNvSpPr/>
          <p:nvPr/>
        </p:nvSpPr>
        <p:spPr>
          <a:xfrm>
            <a:off x="2604502" y="1438439"/>
            <a:ext cx="153394" cy="1423421"/>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62" name="Straight Connector 61"/>
          <p:cNvCxnSpPr/>
          <p:nvPr/>
        </p:nvCxnSpPr>
        <p:spPr>
          <a:xfrm>
            <a:off x="3244643" y="1218913"/>
            <a:ext cx="5899355" cy="0"/>
          </a:xfrm>
          <a:prstGeom prst="line">
            <a:avLst/>
          </a:prstGeom>
          <a:ln w="1905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968919" y="1229380"/>
            <a:ext cx="434708" cy="529087"/>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503469" y="1218913"/>
            <a:ext cx="584505" cy="76021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3264887" y="1229380"/>
            <a:ext cx="422735" cy="576925"/>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59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0" y="124178"/>
            <a:ext cx="12192000" cy="854442"/>
          </a:xfrm>
        </p:spPr>
        <p:txBody>
          <a:bodyPr>
            <a:noAutofit/>
          </a:bodyPr>
          <a:lstStyle/>
          <a:p>
            <a:pPr algn="ctr"/>
            <a:r>
              <a:rPr lang="en-US" sz="3200" b="1" dirty="0">
                <a:solidFill>
                  <a:srgbClr val="FFC000"/>
                </a:solidFill>
                <a:latin typeface="Anson" panose="020B0604020202020204" pitchFamily="50" charset="0"/>
              </a:rPr>
              <a:t>Step 1. Trapping execution on Source 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cxnSp>
        <p:nvCxnSpPr>
          <p:cNvPr id="7" name="Straight Arrow Connector 6"/>
          <p:cNvCxnSpPr/>
          <p:nvPr/>
        </p:nvCxnSpPr>
        <p:spPr>
          <a:xfrm>
            <a:off x="4255463" y="3799588"/>
            <a:ext cx="583577" cy="7362"/>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259678" y="4260631"/>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255463" y="4755185"/>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259677" y="5202913"/>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60254" y="5715793"/>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63429" y="6168566"/>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rot="16200000">
            <a:off x="2569192" y="4716198"/>
            <a:ext cx="2843876" cy="535531"/>
          </a:xfrm>
          <a:prstGeom prst="rect">
            <a:avLst/>
          </a:prstGeom>
          <a:ln>
            <a:solidFill>
              <a:schemeClr val="tx1"/>
            </a:solidFill>
          </a:ln>
        </p:spPr>
        <p:txBody>
          <a:bodyPr wrap="square" anchor="ctr">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 Accesses</a:t>
            </a:r>
          </a:p>
        </p:txBody>
      </p:sp>
      <p:cxnSp>
        <p:nvCxnSpPr>
          <p:cNvPr id="14" name="Straight Arrow Connector 13"/>
          <p:cNvCxnSpPr/>
          <p:nvPr/>
        </p:nvCxnSpPr>
        <p:spPr>
          <a:xfrm flipV="1">
            <a:off x="7713225" y="3776531"/>
            <a:ext cx="857166" cy="393"/>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8577113" y="4931021"/>
            <a:ext cx="1151021" cy="640145"/>
          </a:xfrm>
          <a:prstGeom prst="ellipse">
            <a:avLst/>
          </a:prstGeom>
          <a:solidFill>
            <a:schemeClr val="accent6">
              <a:lumMod val="50000"/>
              <a:alpha val="50000"/>
            </a:schemeClr>
          </a:solidFill>
          <a:ln w="19050">
            <a:solidFill>
              <a:srgbClr val="00CC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Skip</a:t>
            </a:r>
            <a:endPar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Arrow Connector 15"/>
          <p:cNvCxnSpPr/>
          <p:nvPr/>
        </p:nvCxnSpPr>
        <p:spPr>
          <a:xfrm>
            <a:off x="7713225" y="5250351"/>
            <a:ext cx="857166" cy="578"/>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713225" y="4818301"/>
            <a:ext cx="828319" cy="8367"/>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1544" y="4826668"/>
            <a:ext cx="160087" cy="239817"/>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714747" y="4275594"/>
            <a:ext cx="881249" cy="7362"/>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93721" y="4284277"/>
            <a:ext cx="387850" cy="658449"/>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713225" y="6203144"/>
            <a:ext cx="880496" cy="3414"/>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648835" y="3109431"/>
            <a:ext cx="35541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EPT Normal View Structure </a:t>
            </a:r>
          </a:p>
        </p:txBody>
      </p:sp>
      <p:sp>
        <p:nvSpPr>
          <p:cNvPr id="28" name="Rectangle 27"/>
          <p:cNvSpPr/>
          <p:nvPr/>
        </p:nvSpPr>
        <p:spPr>
          <a:xfrm>
            <a:off x="2053286" y="809537"/>
            <a:ext cx="82770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These are memory accesses from the source range</a:t>
            </a:r>
          </a:p>
        </p:txBody>
      </p:sp>
      <p:sp>
        <p:nvSpPr>
          <p:cNvPr id="29" name="Rectangle 28"/>
          <p:cNvSpPr/>
          <p:nvPr/>
        </p:nvSpPr>
        <p:spPr>
          <a:xfrm>
            <a:off x="8285193" y="1439079"/>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0" name="Rectangle 29"/>
          <p:cNvSpPr/>
          <p:nvPr/>
        </p:nvSpPr>
        <p:spPr>
          <a:xfrm>
            <a:off x="2798792" y="2927582"/>
            <a:ext cx="8229601" cy="3642603"/>
          </a:xfrm>
          <a:prstGeom prst="rect">
            <a:avLst/>
          </a:prstGeom>
          <a:no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30"/>
          <p:cNvSpPr/>
          <p:nvPr/>
        </p:nvSpPr>
        <p:spPr>
          <a:xfrm>
            <a:off x="868658" y="4531568"/>
            <a:ext cx="154208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Hypervisor</a:t>
            </a:r>
            <a:endPar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31"/>
          <p:cNvSpPr/>
          <p:nvPr/>
        </p:nvSpPr>
        <p:spPr>
          <a:xfrm>
            <a:off x="5573743" y="1438439"/>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2801271" y="1440700"/>
            <a:ext cx="274320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2798035" y="2351227"/>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5580542" y="2353429"/>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8285193" y="2353319"/>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sp>
        <p:nvSpPr>
          <p:cNvPr id="37" name="Rectangle 36"/>
          <p:cNvSpPr/>
          <p:nvPr/>
        </p:nvSpPr>
        <p:spPr>
          <a:xfrm>
            <a:off x="111668" y="1919316"/>
            <a:ext cx="245269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 memory</a:t>
            </a:r>
          </a:p>
        </p:txBody>
      </p:sp>
      <p:cxnSp>
        <p:nvCxnSpPr>
          <p:cNvPr id="40" name="Straight Arrow Connector 39"/>
          <p:cNvCxnSpPr/>
          <p:nvPr/>
        </p:nvCxnSpPr>
        <p:spPr>
          <a:xfrm rot="5400000" flipH="1">
            <a:off x="8248406" y="1698439"/>
            <a:ext cx="10650" cy="1018275"/>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10442291" y="1933737"/>
            <a:ext cx="2664" cy="493548"/>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6200000">
            <a:off x="8874421" y="690504"/>
            <a:ext cx="10650" cy="2182763"/>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flipV="1">
            <a:off x="3205624" y="1602602"/>
            <a:ext cx="70" cy="513331"/>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V="1">
            <a:off x="5478381" y="1866206"/>
            <a:ext cx="11473" cy="911776"/>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235394" y="2016479"/>
            <a:ext cx="3440297" cy="18812"/>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175560" y="1787075"/>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90"/>
          <p:cNvCxnSpPr/>
          <p:nvPr/>
        </p:nvCxnSpPr>
        <p:spPr>
          <a:xfrm rot="5400000">
            <a:off x="2074578" y="2899468"/>
            <a:ext cx="3182764" cy="1019203"/>
          </a:xfrm>
          <a:prstGeom prst="bentConnector3">
            <a:avLst>
              <a:gd name="adj1" fmla="val 1289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156358" y="4984145"/>
            <a:ext cx="567006" cy="9088"/>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65" name="Left Brace 64"/>
          <p:cNvSpPr/>
          <p:nvPr/>
        </p:nvSpPr>
        <p:spPr>
          <a:xfrm>
            <a:off x="2604502" y="1438439"/>
            <a:ext cx="153394" cy="1423421"/>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6" name="Left Brace 65"/>
          <p:cNvSpPr/>
          <p:nvPr/>
        </p:nvSpPr>
        <p:spPr>
          <a:xfrm>
            <a:off x="2502353" y="2927581"/>
            <a:ext cx="249025" cy="3642604"/>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62" name="Straight Connector 61"/>
          <p:cNvCxnSpPr/>
          <p:nvPr/>
        </p:nvCxnSpPr>
        <p:spPr>
          <a:xfrm>
            <a:off x="3244643" y="1218913"/>
            <a:ext cx="5899355" cy="0"/>
          </a:xfrm>
          <a:prstGeom prst="line">
            <a:avLst/>
          </a:prstGeom>
          <a:ln w="1905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968919" y="1229380"/>
            <a:ext cx="434708" cy="529087"/>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503469" y="1218913"/>
            <a:ext cx="584505" cy="76021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3264887" y="1229380"/>
            <a:ext cx="422735" cy="576925"/>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713225" y="5724896"/>
            <a:ext cx="897375" cy="4281"/>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610600" y="5501459"/>
            <a:ext cx="186617" cy="225577"/>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8593721" y="5568106"/>
            <a:ext cx="383088" cy="636744"/>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640440" y="3562026"/>
            <a:ext cx="327261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p:cNvSpPr/>
          <p:nvPr/>
        </p:nvSpPr>
        <p:spPr>
          <a:xfrm>
            <a:off x="4640440" y="4034657"/>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p:cNvSpPr/>
          <p:nvPr/>
        </p:nvSpPr>
        <p:spPr>
          <a:xfrm>
            <a:off x="4640440" y="4534683"/>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a:solidFill>
                  <a:srgbClr val="FFFFFF"/>
                </a:solidFill>
                <a:cs typeface="Courier New" panose="02070309020205020404" pitchFamily="49" charset="0"/>
              </a:rPr>
              <a:t>DST.execute = </a:t>
            </a:r>
            <a:r>
              <a:rPr lang="en-US" sz="2400">
                <a:solidFill>
                  <a:srgbClr val="00CC00"/>
                </a:solidFill>
                <a:cs typeface="Courier New" panose="02070309020205020404" pitchFamily="49" charset="0"/>
              </a:rPr>
              <a:t>true</a:t>
            </a:r>
            <a:endParaRPr lang="en-US" sz="2400" dirty="0">
              <a:solidFill>
                <a:srgbClr val="00CC00"/>
              </a:solidFill>
              <a:cs typeface="Courier New" panose="02070309020205020404" pitchFamily="49" charset="0"/>
            </a:endParaRPr>
          </a:p>
        </p:txBody>
      </p:sp>
      <p:sp>
        <p:nvSpPr>
          <p:cNvPr id="76" name="Rectangle 75"/>
          <p:cNvSpPr/>
          <p:nvPr/>
        </p:nvSpPr>
        <p:spPr>
          <a:xfrm>
            <a:off x="4640440" y="4990415"/>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DST.read</a:t>
            </a:r>
            <a:r>
              <a:rPr lang="en-US" sz="2400" dirty="0">
                <a:solidFill>
                  <a:srgbClr val="FFFFFF"/>
                </a:solidFill>
                <a:cs typeface="Courier New" panose="02070309020205020404" pitchFamily="49" charset="0"/>
              </a:rPr>
              <a:t>/write = </a:t>
            </a:r>
            <a:r>
              <a:rPr lang="en-US" sz="2400" dirty="0">
                <a:solidFill>
                  <a:srgbClr val="00CC00"/>
                </a:solidFill>
                <a:cs typeface="Courier New" panose="02070309020205020404" pitchFamily="49" charset="0"/>
              </a:rPr>
              <a:t>true</a:t>
            </a:r>
          </a:p>
        </p:txBody>
      </p:sp>
      <p:sp>
        <p:nvSpPr>
          <p:cNvPr id="77" name="Rectangle 76"/>
          <p:cNvSpPr/>
          <p:nvPr/>
        </p:nvSpPr>
        <p:spPr>
          <a:xfrm>
            <a:off x="4640440" y="5494541"/>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OTH.execute</a:t>
            </a:r>
            <a:r>
              <a:rPr lang="en-US" sz="2400" dirty="0">
                <a:solidFill>
                  <a:srgbClr val="FFFFFF"/>
                </a:solidFill>
                <a:cs typeface="Courier New" panose="02070309020205020404" pitchFamily="49" charset="0"/>
              </a:rPr>
              <a:t>  = </a:t>
            </a:r>
            <a:r>
              <a:rPr lang="en-US" sz="2400" dirty="0">
                <a:solidFill>
                  <a:srgbClr val="00CC00"/>
                </a:solidFill>
                <a:cs typeface="Courier New" panose="02070309020205020404" pitchFamily="49" charset="0"/>
              </a:rPr>
              <a:t>true</a:t>
            </a:r>
          </a:p>
        </p:txBody>
      </p:sp>
      <p:sp>
        <p:nvSpPr>
          <p:cNvPr id="78" name="Rectangle 77"/>
          <p:cNvSpPr/>
          <p:nvPr/>
        </p:nvSpPr>
        <p:spPr>
          <a:xfrm>
            <a:off x="4640440" y="5950277"/>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OTH.read</a:t>
            </a:r>
            <a:r>
              <a:rPr lang="en-US" sz="2400" dirty="0">
                <a:solidFill>
                  <a:srgbClr val="FFFFFF"/>
                </a:solidFill>
                <a:cs typeface="Courier New" panose="02070309020205020404" pitchFamily="49" charset="0"/>
              </a:rPr>
              <a:t>/write = </a:t>
            </a:r>
            <a:r>
              <a:rPr lang="en-US" sz="2400" dirty="0">
                <a:solidFill>
                  <a:srgbClr val="00CC00"/>
                </a:solidFill>
                <a:cs typeface="Courier New" panose="02070309020205020404" pitchFamily="49" charset="0"/>
              </a:rPr>
              <a:t>true</a:t>
            </a:r>
          </a:p>
        </p:txBody>
      </p:sp>
      <p:sp>
        <p:nvSpPr>
          <p:cNvPr id="79" name="Down Arrow 78"/>
          <p:cNvSpPr/>
          <p:nvPr/>
        </p:nvSpPr>
        <p:spPr>
          <a:xfrm rot="16200000">
            <a:off x="9830542" y="1977842"/>
            <a:ext cx="1101307" cy="3621609"/>
          </a:xfrm>
          <a:prstGeom prst="downArrow">
            <a:avLst>
              <a:gd name="adj1" fmla="val 40444"/>
              <a:gd name="adj2" fmla="val 62507"/>
            </a:avLst>
          </a:prstGeom>
          <a:solidFill>
            <a:srgbClr val="FF0000">
              <a:alpha val="20000"/>
            </a:srgbClr>
          </a:solid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182880" lvl="1"/>
            <a:r>
              <a:rPr lang="en-US" sz="2000" dirty="0">
                <a:solidFill>
                  <a:schemeClr val="bg1"/>
                </a:solidFill>
              </a:rPr>
              <a:t>Trap &amp; go to Step 2</a:t>
            </a:r>
          </a:p>
        </p:txBody>
      </p:sp>
    </p:spTree>
    <p:extLst>
      <p:ext uri="{BB962C8B-B14F-4D97-AF65-F5344CB8AC3E}">
        <p14:creationId xmlns:p14="http://schemas.microsoft.com/office/powerpoint/2010/main" val="336117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1" y="124178"/>
            <a:ext cx="11625942" cy="854442"/>
          </a:xfrm>
        </p:spPr>
        <p:txBody>
          <a:bodyPr>
            <a:noAutofit/>
          </a:bodyPr>
          <a:lstStyle/>
          <a:p>
            <a:pPr algn="r"/>
            <a:r>
              <a:rPr lang="en-US" sz="3200" b="1" dirty="0">
                <a:solidFill>
                  <a:srgbClr val="FFC000"/>
                </a:solidFill>
                <a:latin typeface="Anson" panose="020B0604020202020204" pitchFamily="50" charset="0"/>
              </a:rPr>
              <a:t>Step 2. Process VM-Exit to separate access to the Destination</a:t>
            </a:r>
            <a:r>
              <a:rPr lang="ru-RU" sz="3200" b="1" dirty="0">
                <a:solidFill>
                  <a:srgbClr val="FFC000"/>
                </a:solidFill>
                <a:latin typeface="Anson" panose="020B0604020202020204" pitchFamily="50" charset="0"/>
              </a:rPr>
              <a:t> </a:t>
            </a:r>
            <a:r>
              <a:rPr lang="en-US" sz="3200" b="1" dirty="0">
                <a:solidFill>
                  <a:srgbClr val="FFC000"/>
                </a:solidFill>
                <a:latin typeface="Anson" panose="020B0604020202020204" pitchFamily="50" charset="0"/>
              </a:rPr>
              <a:t>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29" name="Rectangle 28"/>
          <p:cNvSpPr/>
          <p:nvPr/>
        </p:nvSpPr>
        <p:spPr>
          <a:xfrm>
            <a:off x="8285192" y="1439079"/>
            <a:ext cx="3068607"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2" name="Rectangle 31"/>
          <p:cNvSpPr/>
          <p:nvPr/>
        </p:nvSpPr>
        <p:spPr>
          <a:xfrm>
            <a:off x="5573743" y="1438439"/>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2801271" y="1440700"/>
            <a:ext cx="274320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2798035" y="2351227"/>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5580542" y="2353429"/>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8285193" y="2353319"/>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sp>
        <p:nvSpPr>
          <p:cNvPr id="37" name="Rectangle 36"/>
          <p:cNvSpPr/>
          <p:nvPr/>
        </p:nvSpPr>
        <p:spPr>
          <a:xfrm>
            <a:off x="111668" y="1919316"/>
            <a:ext cx="245269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 memory</a:t>
            </a:r>
          </a:p>
        </p:txBody>
      </p:sp>
      <p:cxnSp>
        <p:nvCxnSpPr>
          <p:cNvPr id="60" name="Straight Arrow Connector 59"/>
          <p:cNvCxnSpPr/>
          <p:nvPr/>
        </p:nvCxnSpPr>
        <p:spPr>
          <a:xfrm flipV="1">
            <a:off x="5235394" y="2016479"/>
            <a:ext cx="3440297" cy="18812"/>
          </a:xfrm>
          <a:prstGeom prst="straightConnector1">
            <a:avLst/>
          </a:prstGeom>
          <a:ln w="57150">
            <a:solidFill>
              <a:srgbClr val="00CC00"/>
            </a:solidFill>
            <a:prstDash val="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175560" y="1787075"/>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sp>
        <p:nvSpPr>
          <p:cNvPr id="65" name="Left Brace 64"/>
          <p:cNvSpPr/>
          <p:nvPr/>
        </p:nvSpPr>
        <p:spPr>
          <a:xfrm>
            <a:off x="2604502" y="1438439"/>
            <a:ext cx="153394" cy="1423421"/>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p:cNvSpPr/>
          <p:nvPr/>
        </p:nvSpPr>
        <p:spPr>
          <a:xfrm>
            <a:off x="2790377" y="881437"/>
            <a:ext cx="8238016" cy="461665"/>
          </a:xfrm>
          <a:prstGeom prst="rect">
            <a:avLst/>
          </a:prstGeom>
        </p:spPr>
        <p:txBody>
          <a:bodyPr wrap="square">
            <a:spAutoFit/>
          </a:bodyPr>
          <a:lstStyle/>
          <a:p>
            <a:pPr algn="ctr"/>
            <a:r>
              <a:rPr lang="en-US" sz="2400" dirty="0"/>
              <a:t>This is the memory access to the </a:t>
            </a:r>
            <a:r>
              <a:rPr lang="en-US" sz="2400" dirty="0">
                <a:solidFill>
                  <a:prstClr val="white"/>
                </a:solidFill>
              </a:rPr>
              <a:t>Destination</a:t>
            </a:r>
            <a:r>
              <a:rPr lang="en-US" sz="2400" dirty="0">
                <a:sym typeface="Wingdings" panose="05000000000000000000" pitchFamily="2" charset="2"/>
              </a:rPr>
              <a:t> range</a:t>
            </a:r>
            <a:endParaRPr lang="en-US" sz="2400" dirty="0"/>
          </a:p>
        </p:txBody>
      </p:sp>
      <p:cxnSp>
        <p:nvCxnSpPr>
          <p:cNvPr id="74" name="Straight Connector 73"/>
          <p:cNvCxnSpPr/>
          <p:nvPr/>
        </p:nvCxnSpPr>
        <p:spPr>
          <a:xfrm>
            <a:off x="3676227" y="1259699"/>
            <a:ext cx="6503113" cy="0"/>
          </a:xfrm>
          <a:prstGeom prst="line">
            <a:avLst/>
          </a:prstGeom>
          <a:ln w="1905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707467" y="1250960"/>
            <a:ext cx="229859" cy="506473"/>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16200000" flipV="1">
            <a:off x="3205624" y="1602602"/>
            <a:ext cx="70" cy="513331"/>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23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1" y="124178"/>
            <a:ext cx="11625942" cy="854442"/>
          </a:xfrm>
        </p:spPr>
        <p:txBody>
          <a:bodyPr>
            <a:noAutofit/>
          </a:bodyPr>
          <a:lstStyle/>
          <a:p>
            <a:pPr algn="r"/>
            <a:r>
              <a:rPr lang="en-US" sz="3200" b="1" dirty="0">
                <a:solidFill>
                  <a:srgbClr val="FFC000"/>
                </a:solidFill>
                <a:latin typeface="Anson" panose="020B0604020202020204" pitchFamily="50" charset="0"/>
              </a:rPr>
              <a:t>Step 2. Process VM-Exit to separate access to the Destination</a:t>
            </a:r>
            <a:r>
              <a:rPr lang="ru-RU" sz="3200" b="1" dirty="0">
                <a:solidFill>
                  <a:srgbClr val="FFC000"/>
                </a:solidFill>
                <a:latin typeface="Anson" panose="020B0604020202020204" pitchFamily="50" charset="0"/>
              </a:rPr>
              <a:t> </a:t>
            </a:r>
            <a:r>
              <a:rPr lang="en-US" sz="3200" b="1" dirty="0">
                <a:solidFill>
                  <a:srgbClr val="FFC000"/>
                </a:solidFill>
                <a:latin typeface="Anson" panose="020B0604020202020204" pitchFamily="50" charset="0"/>
              </a:rPr>
              <a:t>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3" name="Rectangle 12"/>
          <p:cNvSpPr/>
          <p:nvPr/>
        </p:nvSpPr>
        <p:spPr>
          <a:xfrm rot="16200000">
            <a:off x="2555696" y="4730056"/>
            <a:ext cx="2870868" cy="535531"/>
          </a:xfrm>
          <a:prstGeom prst="rect">
            <a:avLst/>
          </a:prstGeom>
          <a:ln>
            <a:solidFill>
              <a:schemeClr val="tx1"/>
            </a:solidFill>
          </a:ln>
        </p:spPr>
        <p:txBody>
          <a:bodyPr wrap="square" anchor="ctr">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 Accesses</a:t>
            </a:r>
          </a:p>
        </p:txBody>
      </p:sp>
      <p:sp>
        <p:nvSpPr>
          <p:cNvPr id="25" name="Rectangle 24"/>
          <p:cNvSpPr/>
          <p:nvPr/>
        </p:nvSpPr>
        <p:spPr>
          <a:xfrm>
            <a:off x="4561750" y="3109431"/>
            <a:ext cx="387677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EPT Monitor View Structure </a:t>
            </a:r>
          </a:p>
        </p:txBody>
      </p:sp>
      <p:sp>
        <p:nvSpPr>
          <p:cNvPr id="29" name="Rectangle 28"/>
          <p:cNvSpPr/>
          <p:nvPr/>
        </p:nvSpPr>
        <p:spPr>
          <a:xfrm>
            <a:off x="8285192" y="1439079"/>
            <a:ext cx="3068607"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0" name="Rectangle 29"/>
          <p:cNvSpPr/>
          <p:nvPr/>
        </p:nvSpPr>
        <p:spPr>
          <a:xfrm>
            <a:off x="2798792" y="2927582"/>
            <a:ext cx="8555008" cy="3642603"/>
          </a:xfrm>
          <a:prstGeom prst="rect">
            <a:avLst/>
          </a:prstGeom>
          <a:no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30"/>
          <p:cNvSpPr/>
          <p:nvPr/>
        </p:nvSpPr>
        <p:spPr>
          <a:xfrm>
            <a:off x="868658" y="4531568"/>
            <a:ext cx="154208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Hypervisor</a:t>
            </a:r>
            <a:endPar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31"/>
          <p:cNvSpPr/>
          <p:nvPr/>
        </p:nvSpPr>
        <p:spPr>
          <a:xfrm>
            <a:off x="5573743" y="1438439"/>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2801271" y="1440700"/>
            <a:ext cx="274320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2798035" y="2351227"/>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5580542" y="2353429"/>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8285193" y="2353319"/>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sp>
        <p:nvSpPr>
          <p:cNvPr id="37" name="Rectangle 36"/>
          <p:cNvSpPr/>
          <p:nvPr/>
        </p:nvSpPr>
        <p:spPr>
          <a:xfrm>
            <a:off x="111668" y="1919316"/>
            <a:ext cx="245269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Guest OS memory</a:t>
            </a:r>
          </a:p>
        </p:txBody>
      </p:sp>
      <p:cxnSp>
        <p:nvCxnSpPr>
          <p:cNvPr id="60" name="Straight Arrow Connector 59"/>
          <p:cNvCxnSpPr/>
          <p:nvPr/>
        </p:nvCxnSpPr>
        <p:spPr>
          <a:xfrm flipV="1">
            <a:off x="5235394" y="2016479"/>
            <a:ext cx="3440297" cy="18812"/>
          </a:xfrm>
          <a:prstGeom prst="straightConnector1">
            <a:avLst/>
          </a:prstGeom>
          <a:ln w="57150">
            <a:solidFill>
              <a:srgbClr val="00CC00"/>
            </a:solidFill>
            <a:prstDash val="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175560" y="1787075"/>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90"/>
          <p:cNvCxnSpPr/>
          <p:nvPr/>
        </p:nvCxnSpPr>
        <p:spPr>
          <a:xfrm rot="5400000">
            <a:off x="2074578" y="2899468"/>
            <a:ext cx="3182764" cy="1019203"/>
          </a:xfrm>
          <a:prstGeom prst="bentConnector3">
            <a:avLst>
              <a:gd name="adj1" fmla="val 1289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156358" y="4984145"/>
            <a:ext cx="567006" cy="9088"/>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65" name="Left Brace 64"/>
          <p:cNvSpPr/>
          <p:nvPr/>
        </p:nvSpPr>
        <p:spPr>
          <a:xfrm>
            <a:off x="2604502" y="1438439"/>
            <a:ext cx="153394" cy="1423421"/>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6" name="Left Brace 65"/>
          <p:cNvSpPr/>
          <p:nvPr/>
        </p:nvSpPr>
        <p:spPr>
          <a:xfrm>
            <a:off x="2502353" y="2927581"/>
            <a:ext cx="249025" cy="3642604"/>
          </a:xfrm>
          <a:prstGeom prst="leftBrace">
            <a:avLst>
              <a:gd name="adj1" fmla="val 5155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71"/>
          <p:cNvSpPr/>
          <p:nvPr/>
        </p:nvSpPr>
        <p:spPr>
          <a:xfrm>
            <a:off x="2790377" y="881437"/>
            <a:ext cx="823801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This is the memory access to the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sym typeface="Wingdings" panose="05000000000000000000" pitchFamily="2" charset="2"/>
              </a:rPr>
              <a:t> range</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74" name="Straight Connector 73"/>
          <p:cNvCxnSpPr/>
          <p:nvPr/>
        </p:nvCxnSpPr>
        <p:spPr>
          <a:xfrm>
            <a:off x="3676227" y="1259699"/>
            <a:ext cx="6503113" cy="0"/>
          </a:xfrm>
          <a:prstGeom prst="line">
            <a:avLst/>
          </a:prstGeom>
          <a:ln w="19050">
            <a:solidFill>
              <a:schemeClr val="bg1"/>
            </a:solidFill>
            <a:head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707467" y="1250960"/>
            <a:ext cx="229859" cy="506473"/>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8798719" y="5978484"/>
            <a:ext cx="1151021" cy="454773"/>
          </a:xfrm>
          <a:prstGeom prst="ellipse">
            <a:avLst/>
          </a:prstGeom>
          <a:solidFill>
            <a:schemeClr val="accent6">
              <a:lumMod val="50000"/>
              <a:alpha val="50000"/>
            </a:schemeClr>
          </a:solidFill>
          <a:ln w="19050">
            <a:solidFill>
              <a:srgbClr val="00CC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Calibri" panose="020F0502020204030204"/>
                <a:ea typeface="+mn-ea"/>
                <a:cs typeface="+mn-cs"/>
              </a:rPr>
              <a:t>Skip</a:t>
            </a:r>
          </a:p>
        </p:txBody>
      </p:sp>
      <p:cxnSp>
        <p:nvCxnSpPr>
          <p:cNvPr id="78" name="Straight Arrow Connector 77"/>
          <p:cNvCxnSpPr>
            <a:endCxn id="77" idx="2"/>
          </p:cNvCxnSpPr>
          <p:nvPr/>
        </p:nvCxnSpPr>
        <p:spPr>
          <a:xfrm>
            <a:off x="7764125" y="6205060"/>
            <a:ext cx="1034594" cy="811"/>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8751051" y="3546503"/>
            <a:ext cx="1151021" cy="564140"/>
          </a:xfrm>
          <a:prstGeom prst="ellipse">
            <a:avLst/>
          </a:prstGeom>
          <a:solidFill>
            <a:schemeClr val="accent6">
              <a:lumMod val="50000"/>
              <a:alpha val="50000"/>
            </a:schemeClr>
          </a:solidFill>
          <a:ln w="19050">
            <a:solidFill>
              <a:srgbClr val="00CC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Calibri" panose="020F0502020204030204"/>
                <a:ea typeface="+mn-ea"/>
                <a:cs typeface="+mn-cs"/>
              </a:rPr>
              <a:t>Skip</a:t>
            </a:r>
          </a:p>
        </p:txBody>
      </p:sp>
      <p:cxnSp>
        <p:nvCxnSpPr>
          <p:cNvPr id="80" name="Straight Arrow Connector 79"/>
          <p:cNvCxnSpPr/>
          <p:nvPr/>
        </p:nvCxnSpPr>
        <p:spPr>
          <a:xfrm flipV="1">
            <a:off x="7748025" y="3821931"/>
            <a:ext cx="998306" cy="170"/>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767638" y="3952712"/>
            <a:ext cx="1031081" cy="338847"/>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8373278" y="5274044"/>
            <a:ext cx="2828049" cy="482174"/>
          </a:xfrm>
          <a:prstGeom prst="rect">
            <a:avLst/>
          </a:prstGeom>
          <a:solidFill>
            <a:srgbClr val="FF0000">
              <a:alpha val="15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Trap &amp; go to Step 5</a:t>
            </a:r>
          </a:p>
        </p:txBody>
      </p:sp>
      <p:cxnSp>
        <p:nvCxnSpPr>
          <p:cNvPr id="84" name="Straight Arrow Connector 83"/>
          <p:cNvCxnSpPr/>
          <p:nvPr/>
        </p:nvCxnSpPr>
        <p:spPr>
          <a:xfrm flipV="1">
            <a:off x="7767638" y="4801551"/>
            <a:ext cx="605641" cy="1430"/>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8" name="Down Arrow 87"/>
          <p:cNvSpPr/>
          <p:nvPr/>
        </p:nvSpPr>
        <p:spPr>
          <a:xfrm rot="16200000">
            <a:off x="9781132" y="2887262"/>
            <a:ext cx="978765" cy="3818913"/>
          </a:xfrm>
          <a:prstGeom prst="downArrow">
            <a:avLst>
              <a:gd name="adj1" fmla="val 40444"/>
              <a:gd name="adj2" fmla="val 62507"/>
            </a:avLst>
          </a:prstGeom>
          <a:solidFill>
            <a:srgbClr val="FF0000">
              <a:alpha val="20000"/>
            </a:srgbClr>
          </a:solid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18288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Trap, log &amp; go to Step 3</a:t>
            </a:r>
          </a:p>
        </p:txBody>
      </p:sp>
      <p:cxnSp>
        <p:nvCxnSpPr>
          <p:cNvPr id="89" name="Straight Arrow Connector 88"/>
          <p:cNvCxnSpPr/>
          <p:nvPr/>
        </p:nvCxnSpPr>
        <p:spPr>
          <a:xfrm rot="16200000" flipV="1">
            <a:off x="3205624" y="1602602"/>
            <a:ext cx="70" cy="513331"/>
          </a:xfrm>
          <a:prstGeom prst="straightConnector1">
            <a:avLst/>
          </a:prstGeom>
          <a:ln w="57150">
            <a:solidFill>
              <a:srgbClr val="00CC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7767638" y="5234156"/>
            <a:ext cx="605452" cy="200396"/>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7764125" y="5600355"/>
            <a:ext cx="608965" cy="148248"/>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256365" y="3814739"/>
            <a:ext cx="583577" cy="7362"/>
          </a:xfrm>
          <a:prstGeom prst="straightConnector1">
            <a:avLst/>
          </a:prstGeom>
          <a:ln w="12700">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260580" y="4275782"/>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256365" y="4770336"/>
            <a:ext cx="583577" cy="7362"/>
          </a:xfrm>
          <a:prstGeom prst="straightConnector1">
            <a:avLst/>
          </a:prstGeom>
          <a:ln w="1905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260579" y="5218064"/>
            <a:ext cx="583577" cy="7362"/>
          </a:xfrm>
          <a:prstGeom prst="straightConnector1">
            <a:avLst/>
          </a:prstGeom>
          <a:ln w="12700">
            <a:solidFill>
              <a:schemeClr val="bg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261156" y="5730944"/>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264730" y="6211508"/>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641342" y="3577177"/>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p:cNvSpPr/>
          <p:nvPr/>
        </p:nvSpPr>
        <p:spPr>
          <a:xfrm>
            <a:off x="4641342" y="4049808"/>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p:cNvSpPr/>
          <p:nvPr/>
        </p:nvSpPr>
        <p:spPr>
          <a:xfrm>
            <a:off x="4641342" y="4549834"/>
            <a:ext cx="327261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5" name="Rectangle 54"/>
          <p:cNvSpPr/>
          <p:nvPr/>
        </p:nvSpPr>
        <p:spPr>
          <a:xfrm>
            <a:off x="4641342" y="5005566"/>
            <a:ext cx="327261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7" name="Rectangle 56"/>
          <p:cNvSpPr/>
          <p:nvPr/>
        </p:nvSpPr>
        <p:spPr>
          <a:xfrm>
            <a:off x="4641342" y="5978128"/>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p>
        </p:txBody>
      </p:sp>
      <p:sp>
        <p:nvSpPr>
          <p:cNvPr id="56" name="Rectangle 55"/>
          <p:cNvSpPr/>
          <p:nvPr/>
        </p:nvSpPr>
        <p:spPr>
          <a:xfrm>
            <a:off x="4641342" y="5509692"/>
            <a:ext cx="327261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Tree>
    <p:extLst>
      <p:ext uri="{BB962C8B-B14F-4D97-AF65-F5344CB8AC3E}">
        <p14:creationId xmlns:p14="http://schemas.microsoft.com/office/powerpoint/2010/main" val="404526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1" y="21680"/>
            <a:ext cx="12191999" cy="805634"/>
          </a:xfrm>
        </p:spPr>
        <p:txBody>
          <a:bodyPr>
            <a:noAutofit/>
          </a:bodyPr>
          <a:lstStyle/>
          <a:p>
            <a:r>
              <a:rPr lang="en-US" sz="3200" b="1" dirty="0">
                <a:solidFill>
                  <a:srgbClr val="FFC000"/>
                </a:solidFill>
                <a:latin typeface="Anson" panose="020B0604020202020204" pitchFamily="50" charset="0"/>
              </a:rPr>
              <a:t>Step 3. Process VM-Exit, because of access on Destination</a:t>
            </a:r>
            <a:r>
              <a:rPr lang="ru-RU" sz="3200" b="1" dirty="0">
                <a:solidFill>
                  <a:srgbClr val="FFC000"/>
                </a:solidFill>
                <a:latin typeface="Anson" panose="020B0604020202020204" pitchFamily="50" charset="0"/>
              </a:rPr>
              <a:t> </a:t>
            </a:r>
            <a:r>
              <a:rPr lang="en-US" sz="3200" b="1" dirty="0">
                <a:solidFill>
                  <a:srgbClr val="FFC000"/>
                </a:solidFill>
                <a:latin typeface="Anson" panose="020B0604020202020204" pitchFamily="50" charset="0"/>
              </a:rPr>
              <a:t>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29" name="Rectangle 28"/>
          <p:cNvSpPr/>
          <p:nvPr/>
        </p:nvSpPr>
        <p:spPr>
          <a:xfrm>
            <a:off x="5867399" y="978620"/>
            <a:ext cx="5815263"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2" name="Rectangle 31"/>
          <p:cNvSpPr/>
          <p:nvPr/>
        </p:nvSpPr>
        <p:spPr>
          <a:xfrm>
            <a:off x="3155950" y="977980"/>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383478" y="978427"/>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380242" y="1890768"/>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3162749" y="1892970"/>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5867400" y="1892860"/>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cxnSp>
        <p:nvCxnSpPr>
          <p:cNvPr id="61" name="Straight Arrow Connector 60"/>
          <p:cNvCxnSpPr/>
          <p:nvPr/>
        </p:nvCxnSpPr>
        <p:spPr>
          <a:xfrm>
            <a:off x="1757767" y="1326616"/>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827698823"/>
              </p:ext>
            </p:extLst>
          </p:nvPr>
        </p:nvGraphicFramePr>
        <p:xfrm>
          <a:off x="4646664" y="3094645"/>
          <a:ext cx="5850850" cy="1112901"/>
        </p:xfrm>
        <a:graphic>
          <a:graphicData uri="http://schemas.openxmlformats.org/drawingml/2006/table">
            <a:tbl>
              <a:tblPr>
                <a:tableStyleId>{5940675A-B579-460E-94D1-54222C63F5DA}</a:tableStyleId>
              </a:tblPr>
              <a:tblGrid>
                <a:gridCol w="1927768">
                  <a:extLst>
                    <a:ext uri="{9D8B030D-6E8A-4147-A177-3AD203B41FA5}">
                      <a16:colId xmlns:a16="http://schemas.microsoft.com/office/drawing/2014/main" val="1474238417"/>
                    </a:ext>
                  </a:extLst>
                </a:gridCol>
                <a:gridCol w="1446582">
                  <a:extLst>
                    <a:ext uri="{9D8B030D-6E8A-4147-A177-3AD203B41FA5}">
                      <a16:colId xmlns:a16="http://schemas.microsoft.com/office/drawing/2014/main" val="2561915667"/>
                    </a:ext>
                  </a:extLst>
                </a:gridCol>
                <a:gridCol w="2476500">
                  <a:extLst>
                    <a:ext uri="{9D8B030D-6E8A-4147-A177-3AD203B41FA5}">
                      <a16:colId xmlns:a16="http://schemas.microsoft.com/office/drawing/2014/main" val="3576019090"/>
                    </a:ext>
                  </a:extLst>
                </a:gridCol>
              </a:tblGrid>
              <a:tr h="342795">
                <a:tc>
                  <a:txBody>
                    <a:bodyPr/>
                    <a:lstStyle/>
                    <a:p>
                      <a:pPr algn="ctr"/>
                      <a:r>
                        <a:rPr lang="en-US" sz="2000" b="1" dirty="0"/>
                        <a:t>Source</a:t>
                      </a:r>
                      <a:r>
                        <a:rPr lang="en-US" sz="2000" b="1" baseline="0" dirty="0"/>
                        <a:t> Address</a:t>
                      </a:r>
                      <a:endParaRPr lang="en-US" sz="2000" b="1" dirty="0"/>
                    </a:p>
                  </a:txBody>
                  <a:tcPr anchor="ctr"/>
                </a:tc>
                <a:tc>
                  <a:txBody>
                    <a:bodyPr/>
                    <a:lstStyle/>
                    <a:p>
                      <a:pPr algn="ctr"/>
                      <a:r>
                        <a:rPr lang="en-US" sz="2000" b="1" dirty="0"/>
                        <a:t>Access Type</a:t>
                      </a:r>
                    </a:p>
                  </a:txBody>
                  <a:tcPr anchor="ctr"/>
                </a:tc>
                <a:tc>
                  <a:txBody>
                    <a:bodyPr/>
                    <a:lstStyle/>
                    <a:p>
                      <a:pPr algn="ctr"/>
                      <a:r>
                        <a:rPr lang="en-US" sz="2000" b="1" dirty="0"/>
                        <a:t>Destination Address</a:t>
                      </a:r>
                    </a:p>
                  </a:txBody>
                  <a:tcPr anchor="ctr"/>
                </a:tc>
                <a:extLst>
                  <a:ext uri="{0D108BD9-81ED-4DB2-BD59-A6C34878D82A}">
                    <a16:rowId xmlns:a16="http://schemas.microsoft.com/office/drawing/2014/main" val="161737933"/>
                  </a:ext>
                </a:extLst>
              </a:tr>
              <a:tr h="369044">
                <a:tc>
                  <a:txBody>
                    <a:bodyPr/>
                    <a:lstStyle/>
                    <a:p>
                      <a:pPr algn="ctr"/>
                      <a:r>
                        <a:rPr lang="en-US" sz="2000" dirty="0"/>
                        <a:t>SourceAddr1</a:t>
                      </a:r>
                    </a:p>
                  </a:txBody>
                  <a:tcPr anchor="ctr"/>
                </a:tc>
                <a:tc>
                  <a:txBody>
                    <a:bodyPr/>
                    <a:lstStyle/>
                    <a:p>
                      <a:pPr algn="ctr"/>
                      <a:r>
                        <a:rPr lang="en-US" sz="2000" dirty="0"/>
                        <a:t>read</a:t>
                      </a:r>
                    </a:p>
                  </a:txBody>
                  <a:tcPr anchor="ctr"/>
                </a:tc>
                <a:tc>
                  <a:txBody>
                    <a:bodyPr/>
                    <a:lstStyle/>
                    <a:p>
                      <a:pPr algn="ctr"/>
                      <a:r>
                        <a:rPr lang="en-US" sz="2000" dirty="0"/>
                        <a:t>DestinationAddr1</a:t>
                      </a:r>
                    </a:p>
                  </a:txBody>
                  <a:tcPr anchor="ctr"/>
                </a:tc>
                <a:extLst>
                  <a:ext uri="{0D108BD9-81ED-4DB2-BD59-A6C34878D82A}">
                    <a16:rowId xmlns:a16="http://schemas.microsoft.com/office/drawing/2014/main" val="2457741310"/>
                  </a:ext>
                </a:extLst>
              </a:tr>
              <a:tr h="290414">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tc>
                  <a:txBody>
                    <a:bodyPr/>
                    <a:lstStyle/>
                    <a:p>
                      <a:pPr algn="ctr">
                        <a:lnSpc>
                          <a:spcPts val="1700"/>
                        </a:lnSpc>
                      </a:pPr>
                      <a:r>
                        <a:rPr lang="en-US" sz="2000" dirty="0"/>
                        <a:t>…</a:t>
                      </a:r>
                    </a:p>
                  </a:txBody>
                  <a:tcPr anchor="ctr"/>
                </a:tc>
                <a:extLst>
                  <a:ext uri="{0D108BD9-81ED-4DB2-BD59-A6C34878D82A}">
                    <a16:rowId xmlns:a16="http://schemas.microsoft.com/office/drawing/2014/main" val="2397083197"/>
                  </a:ext>
                </a:extLst>
              </a:tr>
            </a:tbl>
          </a:graphicData>
        </a:graphic>
      </p:graphicFrame>
      <p:cxnSp>
        <p:nvCxnSpPr>
          <p:cNvPr id="13" name="Straight Arrow Connector 12"/>
          <p:cNvCxnSpPr/>
          <p:nvPr/>
        </p:nvCxnSpPr>
        <p:spPr>
          <a:xfrm rot="16200000" flipH="1">
            <a:off x="2659571" y="1503870"/>
            <a:ext cx="2314575" cy="2069084"/>
          </a:xfrm>
          <a:prstGeom prst="bentConnector3">
            <a:avLst>
              <a:gd name="adj1" fmla="val 99931"/>
            </a:avLst>
          </a:prstGeom>
          <a:ln w="19050">
            <a:solidFill>
              <a:srgbClr val="FFFF00"/>
            </a:solidFill>
            <a:headEnd type="oval"/>
            <a:tailEnd type="triangle" w="lg" len="lg"/>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2782316" y="3310767"/>
            <a:ext cx="182471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Logs this access </a:t>
            </a:r>
          </a:p>
        </p:txBody>
      </p:sp>
    </p:spTree>
    <p:extLst>
      <p:ext uri="{BB962C8B-B14F-4D97-AF65-F5344CB8AC3E}">
        <p14:creationId xmlns:p14="http://schemas.microsoft.com/office/powerpoint/2010/main" val="1147279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41004" y="3126379"/>
            <a:ext cx="5015660" cy="3229971"/>
          </a:xfrm>
        </p:spPr>
        <p:txBody>
          <a:bodyPr vert="horz" lIns="91440" tIns="45720" rIns="91440" bIns="45720" rtlCol="0">
            <a:normAutofit/>
          </a:bodyPr>
          <a:lstStyle/>
          <a:p>
            <a:pPr>
              <a:lnSpc>
                <a:spcPct val="110000"/>
              </a:lnSpc>
            </a:pPr>
            <a:r>
              <a:rPr lang="en-US" sz="2400" dirty="0">
                <a:solidFill>
                  <a:prstClr val="white"/>
                </a:solidFill>
              </a:rPr>
              <a:t>Satoshi </a:t>
            </a:r>
            <a:r>
              <a:rPr lang="en-US" sz="2400" dirty="0" err="1">
                <a:solidFill>
                  <a:prstClr val="white"/>
                </a:solidFill>
              </a:rPr>
              <a:t>Tanda</a:t>
            </a:r>
            <a:r>
              <a:rPr lang="en-US" sz="2400" dirty="0">
                <a:solidFill>
                  <a:prstClr val="white"/>
                </a:solidFill>
              </a:rPr>
              <a:t> </a:t>
            </a:r>
          </a:p>
          <a:p>
            <a:pPr>
              <a:lnSpc>
                <a:spcPct val="110000"/>
              </a:lnSpc>
            </a:pPr>
            <a:r>
              <a:rPr lang="en-US" sz="2400" dirty="0">
                <a:solidFill>
                  <a:prstClr val="white"/>
                </a:solidFill>
              </a:rPr>
              <a:t>He has 7 years of experience in reverse engineering &amp; Windows internals</a:t>
            </a:r>
          </a:p>
          <a:p>
            <a:pPr>
              <a:lnSpc>
                <a:spcPct val="110000"/>
              </a:lnSpc>
            </a:pPr>
            <a:r>
              <a:rPr lang="en-US" sz="2400" dirty="0">
                <a:solidFill>
                  <a:prstClr val="white"/>
                </a:solidFill>
              </a:rPr>
              <a:t>He spoke at the </a:t>
            </a:r>
            <a:r>
              <a:rPr lang="en-US" sz="2400" dirty="0" err="1">
                <a:solidFill>
                  <a:prstClr val="white"/>
                </a:solidFill>
              </a:rPr>
              <a:t>BlueHat</a:t>
            </a:r>
            <a:r>
              <a:rPr lang="en-US" sz="2400" dirty="0">
                <a:solidFill>
                  <a:prstClr val="white"/>
                </a:solidFill>
              </a:rPr>
              <a:t> v16, </a:t>
            </a:r>
            <a:br>
              <a:rPr lang="en-US" sz="2400" dirty="0">
                <a:solidFill>
                  <a:prstClr val="white"/>
                </a:solidFill>
              </a:rPr>
            </a:br>
            <a:r>
              <a:rPr lang="en-US" sz="2400" dirty="0" err="1">
                <a:solidFill>
                  <a:prstClr val="white"/>
                </a:solidFill>
              </a:rPr>
              <a:t>REcon</a:t>
            </a:r>
            <a:r>
              <a:rPr lang="en-US" sz="2400" dirty="0">
                <a:solidFill>
                  <a:prstClr val="white"/>
                </a:solidFill>
              </a:rPr>
              <a:t> 2011 and 2016</a:t>
            </a:r>
          </a:p>
        </p:txBody>
      </p:sp>
      <p:sp>
        <p:nvSpPr>
          <p:cNvPr id="9" name="Content Placeholder 8"/>
          <p:cNvSpPr>
            <a:spLocks noGrp="1"/>
          </p:cNvSpPr>
          <p:nvPr>
            <p:ph sz="half" idx="2"/>
          </p:nvPr>
        </p:nvSpPr>
        <p:spPr>
          <a:xfrm>
            <a:off x="820598" y="3103555"/>
            <a:ext cx="4372583" cy="3252795"/>
          </a:xfrm>
        </p:spPr>
        <p:txBody>
          <a:bodyPr>
            <a:normAutofit/>
          </a:bodyPr>
          <a:lstStyle/>
          <a:p>
            <a:pPr lvl="0">
              <a:lnSpc>
                <a:spcPct val="110000"/>
              </a:lnSpc>
            </a:pPr>
            <a:r>
              <a:rPr lang="en-US" sz="2400" dirty="0">
                <a:solidFill>
                  <a:prstClr val="white"/>
                </a:solidFill>
              </a:rPr>
              <a:t>Igor</a:t>
            </a:r>
            <a:r>
              <a:rPr lang="ru-RU" sz="2400" dirty="0">
                <a:solidFill>
                  <a:prstClr val="white"/>
                </a:solidFill>
              </a:rPr>
              <a:t> </a:t>
            </a:r>
            <a:r>
              <a:rPr lang="en-US" sz="2400" dirty="0">
                <a:solidFill>
                  <a:prstClr val="white"/>
                </a:solidFill>
              </a:rPr>
              <a:t>Korkin, Ph.D. </a:t>
            </a:r>
          </a:p>
          <a:p>
            <a:pPr lvl="0">
              <a:lnSpc>
                <a:spcPct val="110000"/>
              </a:lnSpc>
            </a:pPr>
            <a:r>
              <a:rPr lang="en-US" sz="2400" dirty="0">
                <a:solidFill>
                  <a:prstClr val="white"/>
                </a:solidFill>
              </a:rPr>
              <a:t>His 5 recent papers are </a:t>
            </a:r>
            <a:br>
              <a:rPr lang="en-US" sz="2400" dirty="0">
                <a:solidFill>
                  <a:prstClr val="white"/>
                </a:solidFill>
              </a:rPr>
            </a:br>
            <a:r>
              <a:rPr lang="en-US" sz="2400" dirty="0">
                <a:solidFill>
                  <a:prstClr val="white"/>
                </a:solidFill>
              </a:rPr>
              <a:t>double blind peer reviewed</a:t>
            </a:r>
          </a:p>
          <a:p>
            <a:pPr lvl="0">
              <a:lnSpc>
                <a:spcPct val="110000"/>
              </a:lnSpc>
            </a:pPr>
            <a:r>
              <a:rPr lang="en-US" sz="2400" dirty="0">
                <a:solidFill>
                  <a:prstClr val="white"/>
                </a:solidFill>
              </a:rPr>
              <a:t>He has spoken at the ADFSL conferences since 2014</a:t>
            </a:r>
          </a:p>
          <a:p>
            <a:pPr>
              <a:lnSpc>
                <a:spcPct val="110000"/>
              </a:lnSpc>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Oval 9"/>
          <p:cNvSpPr/>
          <p:nvPr/>
        </p:nvSpPr>
        <p:spPr>
          <a:xfrm>
            <a:off x="7801166" y="834646"/>
            <a:ext cx="2011680" cy="201168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92196" y="834646"/>
            <a:ext cx="1961954" cy="2011680"/>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67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1" y="21680"/>
            <a:ext cx="12191999" cy="805634"/>
          </a:xfrm>
        </p:spPr>
        <p:txBody>
          <a:bodyPr>
            <a:noAutofit/>
          </a:bodyPr>
          <a:lstStyle/>
          <a:p>
            <a:r>
              <a:rPr lang="en-US" sz="3200" b="1" dirty="0">
                <a:solidFill>
                  <a:srgbClr val="FFC000"/>
                </a:solidFill>
                <a:latin typeface="Anson" panose="020B0604020202020204" pitchFamily="50" charset="0"/>
              </a:rPr>
              <a:t>Step 3. Process VM-Exit, because of access on Destination</a:t>
            </a:r>
            <a:r>
              <a:rPr lang="ru-RU" sz="3200" b="1" dirty="0">
                <a:solidFill>
                  <a:srgbClr val="FFC000"/>
                </a:solidFill>
                <a:latin typeface="Anson" panose="020B0604020202020204" pitchFamily="50" charset="0"/>
              </a:rPr>
              <a:t> </a:t>
            </a:r>
            <a:r>
              <a:rPr lang="en-US" sz="3200" b="1" dirty="0">
                <a:solidFill>
                  <a:srgbClr val="FFC000"/>
                </a:solidFill>
                <a:latin typeface="Anson" panose="020B0604020202020204" pitchFamily="50" charset="0"/>
              </a:rPr>
              <a:t>range</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3" name="Rectangle 12"/>
          <p:cNvSpPr/>
          <p:nvPr/>
        </p:nvSpPr>
        <p:spPr>
          <a:xfrm rot="16200000">
            <a:off x="-287251" y="4478175"/>
            <a:ext cx="3215840" cy="535531"/>
          </a:xfrm>
          <a:prstGeom prst="rect">
            <a:avLst/>
          </a:prstGeom>
          <a:ln>
            <a:solidFill>
              <a:schemeClr val="tx1"/>
            </a:solidFill>
          </a:ln>
        </p:spPr>
        <p:txBody>
          <a:bodyPr wrap="square" anchor="ctr">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 Accesses</a:t>
            </a:r>
          </a:p>
        </p:txBody>
      </p:sp>
      <p:sp>
        <p:nvSpPr>
          <p:cNvPr id="25" name="Rectangle 24"/>
          <p:cNvSpPr/>
          <p:nvPr/>
        </p:nvSpPr>
        <p:spPr>
          <a:xfrm>
            <a:off x="1891288" y="2685064"/>
            <a:ext cx="595229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EPT Monitor View Structure (Modified) </a:t>
            </a:r>
          </a:p>
        </p:txBody>
      </p:sp>
      <p:sp>
        <p:nvSpPr>
          <p:cNvPr id="29" name="Rectangle 28"/>
          <p:cNvSpPr/>
          <p:nvPr/>
        </p:nvSpPr>
        <p:spPr>
          <a:xfrm>
            <a:off x="5867399" y="978620"/>
            <a:ext cx="5815263"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0" name="Rectangle 29"/>
          <p:cNvSpPr/>
          <p:nvPr/>
        </p:nvSpPr>
        <p:spPr>
          <a:xfrm>
            <a:off x="380999" y="2467123"/>
            <a:ext cx="11301664" cy="4151391"/>
          </a:xfrm>
          <a:prstGeom prst="rect">
            <a:avLst/>
          </a:prstGeom>
          <a:no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31"/>
          <p:cNvSpPr/>
          <p:nvPr/>
        </p:nvSpPr>
        <p:spPr>
          <a:xfrm>
            <a:off x="3155950" y="977980"/>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383478" y="978427"/>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380242" y="1890768"/>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3162749" y="1892970"/>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5867400" y="1892860"/>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cxnSp>
        <p:nvCxnSpPr>
          <p:cNvPr id="61" name="Straight Arrow Connector 60"/>
          <p:cNvCxnSpPr/>
          <p:nvPr/>
        </p:nvCxnSpPr>
        <p:spPr>
          <a:xfrm>
            <a:off x="1757767" y="1326616"/>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90"/>
          <p:cNvCxnSpPr/>
          <p:nvPr/>
        </p:nvCxnSpPr>
        <p:spPr>
          <a:xfrm rot="5400000">
            <a:off x="360694" y="1745111"/>
            <a:ext cx="3368985" cy="2624754"/>
          </a:xfrm>
          <a:prstGeom prst="bentConnector3">
            <a:avLst>
              <a:gd name="adj1" fmla="val 1070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32808" y="4745940"/>
            <a:ext cx="325854" cy="1394"/>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585903" y="3390372"/>
            <a:ext cx="583577" cy="7362"/>
          </a:xfrm>
          <a:prstGeom prst="straightConnector1">
            <a:avLst/>
          </a:prstGeom>
          <a:ln w="12700">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590118" y="3851415"/>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590117" y="5136597"/>
            <a:ext cx="583577" cy="7362"/>
          </a:xfrm>
          <a:prstGeom prst="straightConnector1">
            <a:avLst/>
          </a:prstGeom>
          <a:ln w="12700">
            <a:solidFill>
              <a:schemeClr val="bg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590694" y="5649477"/>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594268" y="6130041"/>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970880" y="3152810"/>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p:cNvSpPr/>
          <p:nvPr/>
        </p:nvSpPr>
        <p:spPr>
          <a:xfrm>
            <a:off x="1970880" y="3610927"/>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p:cNvSpPr/>
          <p:nvPr/>
        </p:nvSpPr>
        <p:spPr>
          <a:xfrm>
            <a:off x="1970880" y="4125467"/>
            <a:ext cx="3112008" cy="794672"/>
          </a:xfrm>
          <a:prstGeom prst="rect">
            <a:avLst/>
          </a:prstGeom>
          <a:solidFill>
            <a:srgbClr val="00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p>
        </p:txBody>
      </p:sp>
      <p:sp>
        <p:nvSpPr>
          <p:cNvPr id="55" name="Rectangle 54"/>
          <p:cNvSpPr/>
          <p:nvPr/>
        </p:nvSpPr>
        <p:spPr>
          <a:xfrm>
            <a:off x="1970880" y="4924099"/>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p>
        </p:txBody>
      </p:sp>
      <p:sp>
        <p:nvSpPr>
          <p:cNvPr id="57" name="Rectangle 56"/>
          <p:cNvSpPr/>
          <p:nvPr/>
        </p:nvSpPr>
        <p:spPr>
          <a:xfrm>
            <a:off x="1970880" y="5896661"/>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p>
        </p:txBody>
      </p:sp>
      <p:sp>
        <p:nvSpPr>
          <p:cNvPr id="56" name="Rectangle 55"/>
          <p:cNvSpPr/>
          <p:nvPr/>
        </p:nvSpPr>
        <p:spPr>
          <a:xfrm>
            <a:off x="1970880" y="5428225"/>
            <a:ext cx="3112008"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9" name="Rectangle 58"/>
          <p:cNvSpPr/>
          <p:nvPr/>
        </p:nvSpPr>
        <p:spPr>
          <a:xfrm>
            <a:off x="8323590" y="3719180"/>
            <a:ext cx="2427174" cy="571343"/>
          </a:xfrm>
          <a:prstGeom prst="rect">
            <a:avLst/>
          </a:prstGeom>
          <a:solidFill>
            <a:srgbClr val="000000"/>
          </a:solidFill>
          <a:ln w="127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marL="731520" marR="0" lvl="0" indent="-18288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Substitute Page</a:t>
            </a:r>
          </a:p>
        </p:txBody>
      </p:sp>
      <p:pic>
        <p:nvPicPr>
          <p:cNvPr id="67" name="Picture 66"/>
          <p:cNvPicPr>
            <a:picLocks noChangeAspect="1"/>
          </p:cNvPicPr>
          <p:nvPr/>
        </p:nvPicPr>
        <p:blipFill>
          <a:blip r:embed="rId3"/>
          <a:stretch>
            <a:fillRect/>
          </a:stretch>
        </p:blipFill>
        <p:spPr>
          <a:xfrm>
            <a:off x="8440798" y="3767718"/>
            <a:ext cx="466725" cy="466725"/>
          </a:xfrm>
          <a:prstGeom prst="rect">
            <a:avLst/>
          </a:prstGeom>
        </p:spPr>
      </p:pic>
      <p:sp>
        <p:nvSpPr>
          <p:cNvPr id="70" name="Rectangle 69"/>
          <p:cNvSpPr/>
          <p:nvPr/>
        </p:nvSpPr>
        <p:spPr>
          <a:xfrm>
            <a:off x="5082888" y="3152810"/>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5082888" y="3610927"/>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PhysAddrB</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Rectangle 72"/>
          <p:cNvSpPr/>
          <p:nvPr/>
        </p:nvSpPr>
        <p:spPr>
          <a:xfrm>
            <a:off x="5082888" y="4125467"/>
            <a:ext cx="2760693" cy="794672"/>
          </a:xfrm>
          <a:prstGeom prst="rect">
            <a:avLst/>
          </a:prstGeom>
          <a:solidFill>
            <a:srgbClr val="000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marR="0" lvl="0" indent="0" algn="l" defTabSz="914400" rtl="0" eaLnBrk="1" fontAlgn="ctr" latinLnBrk="0" hangingPunct="1">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PhysAddrNew</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endParaRPr>
          </a:p>
          <a:p>
            <a:pPr marL="91440" marR="0" lvl="0" indent="0" algn="l" defTabSz="914400" rtl="0" eaLnBrk="1" fontAlgn="ctr" latinLnBrk="0" hangingPunct="1">
              <a:spcBef>
                <a:spcPts val="0"/>
              </a:spcBef>
              <a:spcAft>
                <a:spcPts val="0"/>
              </a:spcAft>
              <a:buClrTx/>
              <a:buSzTx/>
              <a:buFontTx/>
              <a:buNone/>
              <a:tabLst/>
              <a:defRPr/>
            </a:pPr>
            <a:r>
              <a:rPr kumimoji="0" lang="en-US" sz="2400" b="0" i="0" u="none" strike="sng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a:t>
            </a:r>
            <a:r>
              <a:rPr kumimoji="0" lang="en-US" sz="2400" b="0" i="0" u="none" strike="sng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PhysAddrOriginal</a:t>
            </a:r>
            <a:r>
              <a:rPr kumimoji="0" lang="en-US" sz="2400" b="0" i="0" u="none" strike="sng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a:t>
            </a:r>
            <a:endParaRPr kumimoji="0" lang="en-US" sz="2400" b="0" i="0" u="none" strike="sng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Rectangle 75"/>
          <p:cNvSpPr/>
          <p:nvPr/>
        </p:nvSpPr>
        <p:spPr>
          <a:xfrm>
            <a:off x="5082888" y="4924099"/>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PhysAddrC</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Rectangle 84"/>
          <p:cNvSpPr/>
          <p:nvPr/>
        </p:nvSpPr>
        <p:spPr>
          <a:xfrm>
            <a:off x="5082888" y="5896661"/>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5082888" y="5428225"/>
            <a:ext cx="276069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PhysAddrD</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Flowchart: Extract 90"/>
          <p:cNvSpPr/>
          <p:nvPr/>
        </p:nvSpPr>
        <p:spPr>
          <a:xfrm rot="5400000">
            <a:off x="8438138" y="5606863"/>
            <a:ext cx="388236" cy="347333"/>
          </a:xfrm>
          <a:prstGeom prst="flowChartExtract">
            <a:avLst/>
          </a:prstGeom>
          <a:solidFill>
            <a:srgbClr val="FA5838"/>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p:cNvSpPr/>
          <p:nvPr/>
        </p:nvSpPr>
        <p:spPr>
          <a:xfrm>
            <a:off x="7919621" y="6211582"/>
            <a:ext cx="123809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MTF is set</a:t>
            </a:r>
          </a:p>
        </p:txBody>
      </p:sp>
      <p:cxnSp>
        <p:nvCxnSpPr>
          <p:cNvPr id="93" name="Straight Connector 92"/>
          <p:cNvCxnSpPr/>
          <p:nvPr/>
        </p:nvCxnSpPr>
        <p:spPr>
          <a:xfrm rot="16200000" flipH="1">
            <a:off x="8110070" y="5933382"/>
            <a:ext cx="684929"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0800000" flipH="1">
            <a:off x="8420580" y="6281414"/>
            <a:ext cx="58649"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161641" y="4151247"/>
            <a:ext cx="1169116" cy="226015"/>
          </a:xfrm>
          <a:prstGeom prst="straightConnector1">
            <a:avLst/>
          </a:prstGeom>
          <a:ln w="73025" cmpd="dbl">
            <a:solidFill>
              <a:srgbClr val="00B0F0"/>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62" idx="1"/>
          </p:cNvCxnSpPr>
          <p:nvPr/>
        </p:nvCxnSpPr>
        <p:spPr>
          <a:xfrm>
            <a:off x="7628552" y="4688792"/>
            <a:ext cx="1044602" cy="274308"/>
          </a:xfrm>
          <a:prstGeom prst="straightConnector1">
            <a:avLst/>
          </a:prstGeom>
          <a:ln w="73025" cmpd="dbl">
            <a:solidFill>
              <a:schemeClr val="tx1"/>
            </a:solidFill>
            <a:prstDash val="sys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8610600" y="4675147"/>
            <a:ext cx="2411109" cy="575905"/>
          </a:xfrm>
          <a:prstGeom prst="rect">
            <a:avLst/>
          </a:prstGeom>
          <a:no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731520" marR="0" lvl="0" indent="-18288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Original Page</a:t>
            </a:r>
          </a:p>
        </p:txBody>
      </p:sp>
      <p:pic>
        <p:nvPicPr>
          <p:cNvPr id="62" name="Picture 2" descr="Image result for l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3154" y="4757720"/>
            <a:ext cx="410760" cy="410760"/>
          </a:xfrm>
          <a:prstGeom prst="rect">
            <a:avLst/>
          </a:prstGeom>
          <a:noFill/>
          <a:extLst>
            <a:ext uri="{909E8E84-426E-40DD-AFC4-6F175D3DCCD1}">
              <a14:hiddenFill xmlns:a14="http://schemas.microsoft.com/office/drawing/2010/main">
                <a:solidFill>
                  <a:srgbClr val="FFFFFF"/>
                </a:solidFill>
              </a14:hiddenFill>
            </a:ext>
          </a:extLst>
        </p:spPr>
      </p:pic>
      <p:sp>
        <p:nvSpPr>
          <p:cNvPr id="69" name="Down Arrow 68"/>
          <p:cNvSpPr/>
          <p:nvPr/>
        </p:nvSpPr>
        <p:spPr>
          <a:xfrm rot="16200000">
            <a:off x="10011116" y="4355992"/>
            <a:ext cx="1101307" cy="3308492"/>
          </a:xfrm>
          <a:prstGeom prst="downArrow">
            <a:avLst>
              <a:gd name="adj1" fmla="val 40444"/>
              <a:gd name="adj2" fmla="val 62507"/>
            </a:avLst>
          </a:prstGeom>
          <a:solidFill>
            <a:srgbClr val="FF0000">
              <a:alpha val="20000"/>
            </a:srgbClr>
          </a:solid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182880" lvl="1"/>
            <a:r>
              <a:rPr lang="en-US" sz="2000" dirty="0">
                <a:solidFill>
                  <a:schemeClr val="bg1"/>
                </a:solidFill>
              </a:rPr>
              <a:t>Trap &amp; go to Step 4</a:t>
            </a:r>
          </a:p>
        </p:txBody>
      </p:sp>
      <p:cxnSp>
        <p:nvCxnSpPr>
          <p:cNvPr id="48" name="Straight Arrow Connector 47"/>
          <p:cNvCxnSpPr/>
          <p:nvPr/>
        </p:nvCxnSpPr>
        <p:spPr>
          <a:xfrm>
            <a:off x="1590116" y="4516243"/>
            <a:ext cx="583577" cy="7362"/>
          </a:xfrm>
          <a:prstGeom prst="straightConnector1">
            <a:avLst/>
          </a:prstGeom>
          <a:ln w="1905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487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1" y="21680"/>
            <a:ext cx="12191999" cy="805634"/>
          </a:xfrm>
        </p:spPr>
        <p:txBody>
          <a:bodyPr>
            <a:noAutofit/>
          </a:bodyPr>
          <a:lstStyle/>
          <a:p>
            <a:r>
              <a:rPr lang="en-US" sz="3200" b="1" dirty="0">
                <a:solidFill>
                  <a:srgbClr val="FFC000"/>
                </a:solidFill>
                <a:latin typeface="Anson" panose="020B0604020202020204" pitchFamily="50" charset="0"/>
              </a:rPr>
              <a:t>Step 4 (Restore</a:t>
            </a:r>
            <a:r>
              <a:rPr lang="ru-RU" sz="3200" b="1" dirty="0">
                <a:solidFill>
                  <a:srgbClr val="FFC000"/>
                </a:solidFill>
                <a:latin typeface="Anson" panose="020B0604020202020204" pitchFamily="50" charset="0"/>
              </a:rPr>
              <a:t> </a:t>
            </a:r>
            <a:r>
              <a:rPr lang="en-US" sz="3200" b="1" dirty="0">
                <a:solidFill>
                  <a:srgbClr val="FFC000"/>
                </a:solidFill>
                <a:latin typeface="Anson" panose="020B0604020202020204" pitchFamily="50" charset="0"/>
              </a:rPr>
              <a:t>setting). Process VM-Exit, because of MTF</a:t>
            </a:r>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3" name="Rectangle 12"/>
          <p:cNvSpPr/>
          <p:nvPr/>
        </p:nvSpPr>
        <p:spPr>
          <a:xfrm rot="16200000">
            <a:off x="-287251" y="4478175"/>
            <a:ext cx="3215840" cy="535531"/>
          </a:xfrm>
          <a:prstGeom prst="rect">
            <a:avLst/>
          </a:prstGeom>
          <a:ln>
            <a:solidFill>
              <a:schemeClr val="tx1"/>
            </a:solidFill>
          </a:ln>
        </p:spPr>
        <p:txBody>
          <a:bodyPr wrap="square" anchor="ctr">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 Accesses</a:t>
            </a:r>
          </a:p>
        </p:txBody>
      </p:sp>
      <p:sp>
        <p:nvSpPr>
          <p:cNvPr id="25" name="Rectangle 24"/>
          <p:cNvSpPr/>
          <p:nvPr/>
        </p:nvSpPr>
        <p:spPr>
          <a:xfrm>
            <a:off x="1891288" y="2685064"/>
            <a:ext cx="595229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EPT Monitor View Structure (Restored)  </a:t>
            </a:r>
          </a:p>
        </p:txBody>
      </p:sp>
      <p:sp>
        <p:nvSpPr>
          <p:cNvPr id="29" name="Rectangle 28"/>
          <p:cNvSpPr/>
          <p:nvPr/>
        </p:nvSpPr>
        <p:spPr>
          <a:xfrm>
            <a:off x="5867399" y="978620"/>
            <a:ext cx="5815263"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mn-cs"/>
            </a:endParaRPr>
          </a:p>
        </p:txBody>
      </p:sp>
      <p:sp>
        <p:nvSpPr>
          <p:cNvPr id="30" name="Rectangle 29"/>
          <p:cNvSpPr/>
          <p:nvPr/>
        </p:nvSpPr>
        <p:spPr>
          <a:xfrm>
            <a:off x="380999" y="2467123"/>
            <a:ext cx="11301664" cy="4151391"/>
          </a:xfrm>
          <a:prstGeom prst="rect">
            <a:avLst/>
          </a:prstGeom>
          <a:no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Rectangle 31"/>
          <p:cNvSpPr/>
          <p:nvPr/>
        </p:nvSpPr>
        <p:spPr>
          <a:xfrm>
            <a:off x="3155950" y="977980"/>
            <a:ext cx="2667238"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p:cNvSpPr/>
          <p:nvPr/>
        </p:nvSpPr>
        <p:spPr>
          <a:xfrm>
            <a:off x="383478" y="977860"/>
            <a:ext cx="2743200" cy="1407009"/>
          </a:xfrm>
          <a:prstGeom prst="rect">
            <a:avLst/>
          </a:prstGeom>
          <a:noFill/>
          <a:ln w="2540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27432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4" name="Rectangle 33"/>
          <p:cNvSpPr/>
          <p:nvPr/>
        </p:nvSpPr>
        <p:spPr>
          <a:xfrm>
            <a:off x="380242" y="1890768"/>
            <a:ext cx="2738294"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 range</a:t>
            </a:r>
          </a:p>
        </p:txBody>
      </p:sp>
      <p:sp>
        <p:nvSpPr>
          <p:cNvPr id="35" name="Rectangle 34"/>
          <p:cNvSpPr/>
          <p:nvPr/>
        </p:nvSpPr>
        <p:spPr>
          <a:xfrm>
            <a:off x="3162749" y="1892970"/>
            <a:ext cx="2657962"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Destination range</a:t>
            </a:r>
          </a:p>
        </p:txBody>
      </p:sp>
      <p:sp>
        <p:nvSpPr>
          <p:cNvPr id="36" name="Rectangle 35"/>
          <p:cNvSpPr/>
          <p:nvPr/>
        </p:nvSpPr>
        <p:spPr>
          <a:xfrm>
            <a:off x="5867400" y="1892860"/>
            <a:ext cx="2696510" cy="461665"/>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Others</a:t>
            </a:r>
          </a:p>
        </p:txBody>
      </p:sp>
      <p:cxnSp>
        <p:nvCxnSpPr>
          <p:cNvPr id="61" name="Straight Arrow Connector 60"/>
          <p:cNvCxnSpPr/>
          <p:nvPr/>
        </p:nvCxnSpPr>
        <p:spPr>
          <a:xfrm>
            <a:off x="1757767" y="1326616"/>
            <a:ext cx="1704783" cy="10885"/>
          </a:xfrm>
          <a:prstGeom prst="straightConnector1">
            <a:avLst/>
          </a:prstGeom>
          <a:ln w="57150">
            <a:solidFill>
              <a:srgbClr val="FF0000"/>
            </a:solidFill>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90"/>
          <p:cNvCxnSpPr/>
          <p:nvPr/>
        </p:nvCxnSpPr>
        <p:spPr>
          <a:xfrm rot="5400000">
            <a:off x="360694" y="1745111"/>
            <a:ext cx="3368985" cy="2624754"/>
          </a:xfrm>
          <a:prstGeom prst="bentConnector3">
            <a:avLst>
              <a:gd name="adj1" fmla="val 1070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32808" y="4745940"/>
            <a:ext cx="325854" cy="1394"/>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585903" y="3390372"/>
            <a:ext cx="583577" cy="7362"/>
          </a:xfrm>
          <a:prstGeom prst="straightConnector1">
            <a:avLst/>
          </a:prstGeom>
          <a:ln w="12700">
            <a:solidFill>
              <a:schemeClr val="bg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590118" y="3851415"/>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590117" y="5136597"/>
            <a:ext cx="583577" cy="7362"/>
          </a:xfrm>
          <a:prstGeom prst="straightConnector1">
            <a:avLst/>
          </a:prstGeom>
          <a:ln w="12700">
            <a:solidFill>
              <a:schemeClr val="bg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590694" y="5649477"/>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594268" y="6130041"/>
            <a:ext cx="583577" cy="7362"/>
          </a:xfrm>
          <a:prstGeom prst="straightConnector1">
            <a:avLst/>
          </a:prstGeom>
          <a:ln w="12700">
            <a:solidFill>
              <a:schemeClr val="tx1"/>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970880" y="3152810"/>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p:cNvSpPr/>
          <p:nvPr/>
        </p:nvSpPr>
        <p:spPr>
          <a:xfrm>
            <a:off x="1970880" y="3610927"/>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Rectangle 53"/>
          <p:cNvSpPr/>
          <p:nvPr/>
        </p:nvSpPr>
        <p:spPr>
          <a:xfrm>
            <a:off x="1970880" y="4125467"/>
            <a:ext cx="3112008" cy="794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lang="en-US" sz="2400" dirty="0">
                <a:solidFill>
                  <a:srgbClr val="FF0000"/>
                </a:solidFill>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5" name="Rectangle 54"/>
          <p:cNvSpPr/>
          <p:nvPr/>
        </p:nvSpPr>
        <p:spPr>
          <a:xfrm>
            <a:off x="1970880" y="4924099"/>
            <a:ext cx="3112008"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DST.execute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lang="en-US" sz="2400" dirty="0">
                <a:solidFill>
                  <a:srgbClr val="FF0000"/>
                </a:solidFill>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7" name="Rectangle 56"/>
          <p:cNvSpPr/>
          <p:nvPr/>
        </p:nvSpPr>
        <p:spPr>
          <a:xfrm>
            <a:off x="1970880" y="5896661"/>
            <a:ext cx="3112008"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p>
        </p:txBody>
      </p:sp>
      <p:sp>
        <p:nvSpPr>
          <p:cNvPr id="56" name="Rectangle 55"/>
          <p:cNvSpPr/>
          <p:nvPr/>
        </p:nvSpPr>
        <p:spPr>
          <a:xfrm>
            <a:off x="1970880" y="5428225"/>
            <a:ext cx="3112008"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OTH.execute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endParaRPr>
          </a:p>
        </p:txBody>
      </p:sp>
      <p:sp>
        <p:nvSpPr>
          <p:cNvPr id="59" name="Rectangle 58"/>
          <p:cNvSpPr/>
          <p:nvPr/>
        </p:nvSpPr>
        <p:spPr>
          <a:xfrm>
            <a:off x="8406354" y="4874085"/>
            <a:ext cx="2427174" cy="554140"/>
          </a:xfrm>
          <a:prstGeom prst="rect">
            <a:avLst/>
          </a:prstGeom>
          <a:solidFill>
            <a:srgbClr val="000000"/>
          </a:solidFill>
          <a:ln w="12700">
            <a:solidFill>
              <a:srgbClr val="00B0F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731520" marR="0" lvl="0" indent="-18288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Substitute Page</a:t>
            </a:r>
          </a:p>
        </p:txBody>
      </p:sp>
      <p:pic>
        <p:nvPicPr>
          <p:cNvPr id="67" name="Picture 66"/>
          <p:cNvPicPr>
            <a:picLocks noChangeAspect="1"/>
          </p:cNvPicPr>
          <p:nvPr/>
        </p:nvPicPr>
        <p:blipFill>
          <a:blip r:embed="rId3"/>
          <a:stretch>
            <a:fillRect/>
          </a:stretch>
        </p:blipFill>
        <p:spPr>
          <a:xfrm>
            <a:off x="8472489" y="4917413"/>
            <a:ext cx="466725" cy="466725"/>
          </a:xfrm>
          <a:prstGeom prst="rect">
            <a:avLst/>
          </a:prstGeom>
        </p:spPr>
      </p:pic>
      <p:sp>
        <p:nvSpPr>
          <p:cNvPr id="70" name="Rectangle 69"/>
          <p:cNvSpPr/>
          <p:nvPr/>
        </p:nvSpPr>
        <p:spPr>
          <a:xfrm>
            <a:off x="5082888" y="3152810"/>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PhysAddrA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a:off x="5082888" y="3610927"/>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lvl="0" fontAlgn="ctr">
              <a:lnSpc>
                <a:spcPct val="90000"/>
              </a:lnSpc>
              <a:defRPr/>
            </a:pPr>
            <a:r>
              <a:rPr lang="en-US" sz="2400" dirty="0" err="1">
                <a:solidFill>
                  <a:srgbClr val="FFFFFF"/>
                </a:solidFill>
                <a:cs typeface="Courier New" panose="02070309020205020404" pitchFamily="49" charset="0"/>
              </a:rPr>
              <a:t>PhysAddrB</a:t>
            </a:r>
            <a:endParaRPr lang="en-US" sz="2400" dirty="0">
              <a:solidFill>
                <a:prstClr val="white"/>
              </a:solidFill>
            </a:endParaRPr>
          </a:p>
        </p:txBody>
      </p:sp>
      <p:sp>
        <p:nvSpPr>
          <p:cNvPr id="73" name="Rectangle 72"/>
          <p:cNvSpPr/>
          <p:nvPr/>
        </p:nvSpPr>
        <p:spPr>
          <a:xfrm>
            <a:off x="5082888" y="4125467"/>
            <a:ext cx="2760693" cy="794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1440" fontAlgn="ctr">
              <a:defRPr/>
            </a:pPr>
            <a:r>
              <a:rPr lang="en-US" sz="2400" dirty="0" err="1">
                <a:solidFill>
                  <a:srgbClr val="FFFFFF"/>
                </a:solidFill>
                <a:cs typeface="Courier New" panose="02070309020205020404" pitchFamily="49" charset="0"/>
              </a:rPr>
              <a:t>PhysAddrOriginal</a:t>
            </a:r>
            <a:endParaRPr lang="en-US" sz="2400" dirty="0">
              <a:solidFill>
                <a:srgbClr val="FFFFFF"/>
              </a:solidFill>
              <a:cs typeface="Courier New" panose="02070309020205020404" pitchFamily="49" charset="0"/>
            </a:endParaRPr>
          </a:p>
          <a:p>
            <a:pPr marL="91440" fontAlgn="ctr">
              <a:defRPr/>
            </a:pPr>
            <a:r>
              <a:rPr lang="en-US" sz="2400" strike="sngStrike" dirty="0">
                <a:solidFill>
                  <a:srgbClr val="FFFFFF"/>
                </a:solidFill>
                <a:cs typeface="Courier New" panose="02070309020205020404" pitchFamily="49" charset="0"/>
              </a:rPr>
              <a:t> </a:t>
            </a:r>
            <a:r>
              <a:rPr lang="en-US" sz="2400" strike="sngStrike" dirty="0" err="1">
                <a:solidFill>
                  <a:srgbClr val="FFFFFF"/>
                </a:solidFill>
                <a:cs typeface="Courier New" panose="02070309020205020404" pitchFamily="49" charset="0"/>
              </a:rPr>
              <a:t>PhysAddrNew</a:t>
            </a:r>
            <a:r>
              <a:rPr lang="en-US" sz="2400" strike="sngStrike" dirty="0">
                <a:solidFill>
                  <a:srgbClr val="FFFFFF"/>
                </a:solidFill>
                <a:cs typeface="Courier New" panose="02070309020205020404" pitchFamily="49" charset="0"/>
              </a:rPr>
              <a:t> </a:t>
            </a:r>
            <a:endParaRPr lang="en-US" sz="2400" strike="sngStrike" dirty="0">
              <a:solidFill>
                <a:prstClr val="white"/>
              </a:solidFill>
            </a:endParaRPr>
          </a:p>
        </p:txBody>
      </p:sp>
      <p:sp>
        <p:nvSpPr>
          <p:cNvPr id="76" name="Rectangle 75"/>
          <p:cNvSpPr/>
          <p:nvPr/>
        </p:nvSpPr>
        <p:spPr>
          <a:xfrm>
            <a:off x="5082888" y="4924099"/>
            <a:ext cx="276069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lvl="0" fontAlgn="ctr">
              <a:lnSpc>
                <a:spcPct val="90000"/>
              </a:lnSpc>
              <a:defRPr/>
            </a:pPr>
            <a:r>
              <a:rPr lang="en-US" sz="2400" dirty="0" err="1">
                <a:solidFill>
                  <a:srgbClr val="FFFFFF"/>
                </a:solidFill>
                <a:cs typeface="Courier New" panose="02070309020205020404" pitchFamily="49" charset="0"/>
              </a:rPr>
              <a:t>PhysAddrC</a:t>
            </a:r>
            <a:endParaRPr lang="en-US" sz="2400" dirty="0">
              <a:solidFill>
                <a:prstClr val="white"/>
              </a:solidFill>
            </a:endParaRPr>
          </a:p>
        </p:txBody>
      </p:sp>
      <p:sp>
        <p:nvSpPr>
          <p:cNvPr id="85" name="Rectangle 84"/>
          <p:cNvSpPr/>
          <p:nvPr/>
        </p:nvSpPr>
        <p:spPr>
          <a:xfrm>
            <a:off x="5082888" y="5896661"/>
            <a:ext cx="2760693"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lvl="0" fontAlgn="ctr">
              <a:lnSpc>
                <a:spcPct val="90000"/>
              </a:lnSpc>
              <a:defRPr/>
            </a:pPr>
            <a:r>
              <a:rPr lang="en-US" sz="2400" dirty="0" err="1">
                <a:solidFill>
                  <a:srgbClr val="FFFFFF"/>
                </a:solidFill>
                <a:cs typeface="Courier New" panose="02070309020205020404" pitchFamily="49" charset="0"/>
              </a:rPr>
              <a:t>PhysAddrE</a:t>
            </a:r>
            <a:endParaRPr lang="en-US" sz="2400" dirty="0">
              <a:solidFill>
                <a:prstClr val="white"/>
              </a:solidFill>
            </a:endParaRPr>
          </a:p>
        </p:txBody>
      </p:sp>
      <p:sp>
        <p:nvSpPr>
          <p:cNvPr id="86" name="Rectangle 85"/>
          <p:cNvSpPr/>
          <p:nvPr/>
        </p:nvSpPr>
        <p:spPr>
          <a:xfrm>
            <a:off x="5082888" y="5428225"/>
            <a:ext cx="276069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lvl="0" fontAlgn="ctr">
              <a:lnSpc>
                <a:spcPct val="90000"/>
              </a:lnSpc>
              <a:defRPr/>
            </a:pPr>
            <a:r>
              <a:rPr lang="en-US" sz="2400" dirty="0" err="1">
                <a:solidFill>
                  <a:srgbClr val="FFFFFF"/>
                </a:solidFill>
                <a:cs typeface="Courier New" panose="02070309020205020404" pitchFamily="49" charset="0"/>
              </a:rPr>
              <a:t>PhysAddrD</a:t>
            </a:r>
            <a:endParaRPr lang="en-US" sz="2400" dirty="0">
              <a:solidFill>
                <a:prstClr val="white"/>
              </a:solidFill>
            </a:endParaRPr>
          </a:p>
        </p:txBody>
      </p:sp>
      <p:sp>
        <p:nvSpPr>
          <p:cNvPr id="91" name="Flowchart: Extract 90"/>
          <p:cNvSpPr/>
          <p:nvPr/>
        </p:nvSpPr>
        <p:spPr>
          <a:xfrm rot="5400000">
            <a:off x="9660771" y="2637096"/>
            <a:ext cx="388236" cy="347333"/>
          </a:xfrm>
          <a:prstGeom prst="flowChartExtra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p:cNvSpPr/>
          <p:nvPr/>
        </p:nvSpPr>
        <p:spPr>
          <a:xfrm>
            <a:off x="9733816" y="3012456"/>
            <a:ext cx="14334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MTF is </a:t>
            </a:r>
            <a:r>
              <a:rPr lang="en-US" sz="2000" dirty="0">
                <a:solidFill>
                  <a:srgbClr val="FFFFFF"/>
                </a:solidFill>
                <a:latin typeface="Calibri" panose="020F0502020204030204"/>
              </a:rPr>
              <a:t>clear</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93" name="Straight Connector 92"/>
          <p:cNvCxnSpPr/>
          <p:nvPr/>
        </p:nvCxnSpPr>
        <p:spPr>
          <a:xfrm rot="16200000" flipH="1">
            <a:off x="9332703" y="2963615"/>
            <a:ext cx="684929"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0800000" flipH="1">
            <a:off x="9643213" y="3311647"/>
            <a:ext cx="58649" cy="0"/>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9411391" y="4306007"/>
            <a:ext cx="2213249" cy="449782"/>
          </a:xfrm>
          <a:prstGeom prst="rect">
            <a:avLst/>
          </a:prstGeom>
          <a:solidFill>
            <a:srgbClr val="FF0000">
              <a:alpha val="15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chemeClr val="bg1"/>
                </a:solidFill>
              </a:rPr>
              <a:t>Trap &amp; go to Step 3</a:t>
            </a:r>
          </a:p>
        </p:txBody>
      </p:sp>
      <p:cxnSp>
        <p:nvCxnSpPr>
          <p:cNvPr id="116" name="Straight Arrow Connector 115"/>
          <p:cNvCxnSpPr/>
          <p:nvPr/>
        </p:nvCxnSpPr>
        <p:spPr>
          <a:xfrm>
            <a:off x="7711548" y="5160173"/>
            <a:ext cx="709538" cy="654513"/>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7711548" y="5644136"/>
            <a:ext cx="709538" cy="437233"/>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7245350" y="4745475"/>
            <a:ext cx="1169116" cy="226015"/>
          </a:xfrm>
          <a:prstGeom prst="straightConnector1">
            <a:avLst/>
          </a:prstGeom>
          <a:ln w="73025" cmpd="dbl">
            <a:solidFill>
              <a:srgbClr val="00B0F0"/>
            </a:solidFill>
            <a:prstDash val="sysDash"/>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7480300" y="4089359"/>
            <a:ext cx="900428" cy="273916"/>
          </a:xfrm>
          <a:prstGeom prst="straightConnector1">
            <a:avLst/>
          </a:prstGeom>
          <a:ln w="73025" cmpd="dbl">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11" idx="1"/>
          </p:cNvCxnSpPr>
          <p:nvPr/>
        </p:nvCxnSpPr>
        <p:spPr>
          <a:xfrm>
            <a:off x="7698439" y="4528883"/>
            <a:ext cx="1712952" cy="2015"/>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49" name="Down Arrow 148"/>
          <p:cNvSpPr/>
          <p:nvPr/>
        </p:nvSpPr>
        <p:spPr>
          <a:xfrm rot="16200000">
            <a:off x="9767898" y="4112774"/>
            <a:ext cx="1101307" cy="3794928"/>
          </a:xfrm>
          <a:prstGeom prst="downArrow">
            <a:avLst>
              <a:gd name="adj1" fmla="val 40444"/>
              <a:gd name="adj2" fmla="val 62507"/>
            </a:avLst>
          </a:prstGeom>
          <a:solidFill>
            <a:srgbClr val="FF0000">
              <a:alpha val="20000"/>
            </a:srgbClr>
          </a:solidFill>
          <a:ln w="158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182880" lvl="1"/>
            <a:r>
              <a:rPr lang="en-US" sz="2000" dirty="0">
                <a:solidFill>
                  <a:schemeClr val="bg1"/>
                </a:solidFill>
              </a:rPr>
              <a:t>Trap &amp; go to Step 5</a:t>
            </a:r>
          </a:p>
        </p:txBody>
      </p:sp>
      <p:sp>
        <p:nvSpPr>
          <p:cNvPr id="58" name="Rectangle 57"/>
          <p:cNvSpPr/>
          <p:nvPr/>
        </p:nvSpPr>
        <p:spPr>
          <a:xfrm>
            <a:off x="8343800" y="3598972"/>
            <a:ext cx="2411109" cy="575905"/>
          </a:xfrm>
          <a:prstGeom prst="rect">
            <a:avLst/>
          </a:prstGeom>
          <a:no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731520" indent="-182880"/>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Original Page</a:t>
            </a:r>
          </a:p>
        </p:txBody>
      </p:sp>
      <p:pic>
        <p:nvPicPr>
          <p:cNvPr id="62" name="Picture 2" descr="Image result for l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6354" y="3681545"/>
            <a:ext cx="410760" cy="410760"/>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p:cNvCxnSpPr/>
          <p:nvPr/>
        </p:nvCxnSpPr>
        <p:spPr>
          <a:xfrm>
            <a:off x="1590116" y="4516243"/>
            <a:ext cx="583577" cy="7362"/>
          </a:xfrm>
          <a:prstGeom prst="straightConnector1">
            <a:avLst/>
          </a:prstGeom>
          <a:ln w="19050">
            <a:solidFill>
              <a:srgbClr val="00B0F0"/>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775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3" name="Rectangle 2"/>
          <p:cNvSpPr/>
          <p:nvPr/>
        </p:nvSpPr>
        <p:spPr>
          <a:xfrm>
            <a:off x="0" y="164985"/>
            <a:ext cx="12192000" cy="521681"/>
          </a:xfrm>
          <a:prstGeom prst="rect">
            <a:avLst/>
          </a:prstGeom>
        </p:spPr>
        <p:txBody>
          <a:bodyPr wrap="square">
            <a:spAutoFit/>
          </a:bodyPr>
          <a:lstStyle/>
          <a:p>
            <a:pPr>
              <a:lnSpc>
                <a:spcPct val="90000"/>
              </a:lnSpc>
              <a:spcBef>
                <a:spcPct val="0"/>
              </a:spcBef>
            </a:pPr>
            <a:r>
              <a:rPr lang="en-US" sz="3100" b="1" dirty="0">
                <a:solidFill>
                  <a:srgbClr val="FFC000"/>
                </a:solidFill>
                <a:latin typeface="Anson" panose="020B0604020202020204" pitchFamily="50" charset="0"/>
                <a:ea typeface="+mj-ea"/>
                <a:cs typeface="+mj-cs"/>
              </a:rPr>
              <a:t>Step 5. Process VM-Exit, because of execution on </a:t>
            </a:r>
            <a:r>
              <a:rPr lang="en-US" sz="3100" b="1" dirty="0">
                <a:solidFill>
                  <a:srgbClr val="FFC000"/>
                </a:solidFill>
                <a:latin typeface="Anson" panose="020B0604020202020204" pitchFamily="50" charset="0"/>
              </a:rPr>
              <a:t>Destination</a:t>
            </a:r>
            <a:r>
              <a:rPr lang="ru-RU" sz="3100" b="1" dirty="0">
                <a:solidFill>
                  <a:srgbClr val="FFC000"/>
                </a:solidFill>
                <a:latin typeface="Anson" panose="020B0604020202020204" pitchFamily="50" charset="0"/>
              </a:rPr>
              <a:t> </a:t>
            </a:r>
            <a:r>
              <a:rPr lang="en-US" sz="3100" b="1" dirty="0">
                <a:solidFill>
                  <a:srgbClr val="FFC000"/>
                </a:solidFill>
                <a:latin typeface="Anson" panose="020B0604020202020204" pitchFamily="50" charset="0"/>
              </a:rPr>
              <a:t>range</a:t>
            </a:r>
            <a:endParaRPr lang="en-US" sz="3100" b="1" dirty="0">
              <a:solidFill>
                <a:srgbClr val="FFC000"/>
              </a:solidFill>
              <a:latin typeface="Anson" panose="020B0604020202020204" pitchFamily="50" charset="0"/>
              <a:ea typeface="+mj-ea"/>
              <a:cs typeface="+mj-cs"/>
            </a:endParaRPr>
          </a:p>
        </p:txBody>
      </p:sp>
      <p:sp>
        <p:nvSpPr>
          <p:cNvPr id="5" name="Rectangle 4"/>
          <p:cNvSpPr/>
          <p:nvPr/>
        </p:nvSpPr>
        <p:spPr>
          <a:xfrm>
            <a:off x="1101226" y="2792871"/>
            <a:ext cx="10529482" cy="3981352"/>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274320" lvl="1"/>
            <a:endParaRPr lang="en-US" sz="2400" dirty="0"/>
          </a:p>
        </p:txBody>
      </p:sp>
      <p:sp>
        <p:nvSpPr>
          <p:cNvPr id="36" name="Rectangle 35"/>
          <p:cNvSpPr/>
          <p:nvPr/>
        </p:nvSpPr>
        <p:spPr>
          <a:xfrm>
            <a:off x="5299942" y="2970398"/>
            <a:ext cx="3554872" cy="461665"/>
          </a:xfrm>
          <a:prstGeom prst="rect">
            <a:avLst/>
          </a:prstGeom>
        </p:spPr>
        <p:txBody>
          <a:bodyPr wrap="square">
            <a:spAutoFit/>
          </a:bodyPr>
          <a:lstStyle/>
          <a:p>
            <a:r>
              <a:rPr lang="en-US" sz="2400" dirty="0"/>
              <a:t>EPT Normal View Structure</a:t>
            </a:r>
          </a:p>
        </p:txBody>
      </p:sp>
      <p:sp>
        <p:nvSpPr>
          <p:cNvPr id="39" name="Rectangle 38"/>
          <p:cNvSpPr/>
          <p:nvPr/>
        </p:nvSpPr>
        <p:spPr>
          <a:xfrm>
            <a:off x="2135959" y="793425"/>
            <a:ext cx="9548320" cy="461665"/>
          </a:xfrm>
          <a:prstGeom prst="rect">
            <a:avLst/>
          </a:prstGeom>
        </p:spPr>
        <p:txBody>
          <a:bodyPr wrap="none">
            <a:spAutoFit/>
          </a:bodyPr>
          <a:lstStyle/>
          <a:p>
            <a:pPr lvl="0"/>
            <a:r>
              <a:rPr lang="en-US" sz="2400" dirty="0">
                <a:solidFill>
                  <a:schemeClr val="bg1"/>
                </a:solidFill>
              </a:rPr>
              <a:t>Hypervisor traps these code executions, but we don’t need to control them</a:t>
            </a:r>
          </a:p>
        </p:txBody>
      </p:sp>
      <p:cxnSp>
        <p:nvCxnSpPr>
          <p:cNvPr id="41" name="Straight Connector 40"/>
          <p:cNvCxnSpPr/>
          <p:nvPr/>
        </p:nvCxnSpPr>
        <p:spPr>
          <a:xfrm flipV="1">
            <a:off x="2164586" y="1215810"/>
            <a:ext cx="9394954" cy="5966"/>
          </a:xfrm>
          <a:prstGeom prst="line">
            <a:avLst/>
          </a:prstGeom>
          <a:ln w="19050">
            <a:solidFill>
              <a:schemeClr val="bg1"/>
            </a:solidFill>
            <a:head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165518" y="4433689"/>
            <a:ext cx="3727046" cy="461665"/>
          </a:xfrm>
          <a:prstGeom prst="rect">
            <a:avLst/>
          </a:prstGeom>
        </p:spPr>
        <p:txBody>
          <a:bodyPr wrap="none">
            <a:spAutoFit/>
          </a:bodyPr>
          <a:lstStyle/>
          <a:p>
            <a:r>
              <a:rPr lang="en-US" sz="2400" dirty="0"/>
              <a:t>EPT Monitor View Structure </a:t>
            </a:r>
          </a:p>
        </p:txBody>
      </p:sp>
      <p:sp>
        <p:nvSpPr>
          <p:cNvPr id="46" name="Isosceles Triangle 45"/>
          <p:cNvSpPr/>
          <p:nvPr/>
        </p:nvSpPr>
        <p:spPr bwMode="auto">
          <a:xfrm rot="5400000">
            <a:off x="3884574" y="4578237"/>
            <a:ext cx="2240251" cy="397816"/>
          </a:xfrm>
          <a:prstGeom prst="triangle">
            <a:avLst/>
          </a:prstGeom>
          <a:solidFill>
            <a:srgbClr val="FFFF66"/>
          </a:solidFill>
          <a:ln w="6350">
            <a:solidFill>
              <a:srgbClr val="000000"/>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4" name="Rectangle 53"/>
          <p:cNvSpPr/>
          <p:nvPr/>
        </p:nvSpPr>
        <p:spPr>
          <a:xfrm>
            <a:off x="1078078" y="6312558"/>
            <a:ext cx="10419821" cy="461665"/>
          </a:xfrm>
          <a:prstGeom prst="rect">
            <a:avLst/>
          </a:prstGeom>
        </p:spPr>
        <p:txBody>
          <a:bodyPr wrap="square">
            <a:spAutoFit/>
          </a:bodyPr>
          <a:lstStyle/>
          <a:p>
            <a:pPr lvl="0" algn="ctr"/>
            <a:r>
              <a:rPr lang="en-US" sz="2400" dirty="0">
                <a:solidFill>
                  <a:schemeClr val="bg1"/>
                </a:solidFill>
              </a:rPr>
              <a:t>So, hypervisor changes EPT to normal view for trapping an execution on SRC range</a:t>
            </a:r>
          </a:p>
        </p:txBody>
      </p:sp>
      <p:sp>
        <p:nvSpPr>
          <p:cNvPr id="56" name="Slide Number Placeholder 1"/>
          <p:cNvSpPr txBox="1">
            <a:spLocks/>
          </p:cNvSpPr>
          <p:nvPr/>
        </p:nvSpPr>
        <p:spPr>
          <a:xfrm>
            <a:off x="8941079" y="647805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32</a:t>
            </a:fld>
            <a:endParaRPr lang="en-US" dirty="0"/>
          </a:p>
        </p:txBody>
      </p:sp>
      <p:sp>
        <p:nvSpPr>
          <p:cNvPr id="57" name="Rectangle 56"/>
          <p:cNvSpPr/>
          <p:nvPr/>
        </p:nvSpPr>
        <p:spPr>
          <a:xfrm>
            <a:off x="8155988" y="1334181"/>
            <a:ext cx="347472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lvl="1"/>
            <a:endParaRPr lang="en-US" sz="2400" dirty="0"/>
          </a:p>
        </p:txBody>
      </p:sp>
      <p:sp>
        <p:nvSpPr>
          <p:cNvPr id="58" name="Rectangle 57"/>
          <p:cNvSpPr/>
          <p:nvPr/>
        </p:nvSpPr>
        <p:spPr>
          <a:xfrm>
            <a:off x="4624285" y="1334212"/>
            <a:ext cx="3474720" cy="1407009"/>
          </a:xfrm>
          <a:prstGeom prst="rect">
            <a:avLst/>
          </a:prstGeom>
          <a:noFill/>
          <a:ln w="254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74320" lvl="1"/>
            <a:endParaRPr lang="en-US" sz="2400" dirty="0"/>
          </a:p>
        </p:txBody>
      </p:sp>
      <p:sp>
        <p:nvSpPr>
          <p:cNvPr id="59" name="Rectangle 58"/>
          <p:cNvSpPr/>
          <p:nvPr/>
        </p:nvSpPr>
        <p:spPr>
          <a:xfrm>
            <a:off x="1099031" y="1335192"/>
            <a:ext cx="3474720" cy="1407009"/>
          </a:xfrm>
          <a:prstGeom prst="rect">
            <a:avLst/>
          </a:prstGeom>
          <a:noFill/>
          <a:ln w="25400">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74320" lvl="1"/>
            <a:endParaRPr lang="en-US" sz="2400" dirty="0"/>
          </a:p>
        </p:txBody>
      </p:sp>
      <p:sp>
        <p:nvSpPr>
          <p:cNvPr id="60" name="Rectangle 59"/>
          <p:cNvSpPr/>
          <p:nvPr/>
        </p:nvSpPr>
        <p:spPr>
          <a:xfrm>
            <a:off x="1840056" y="2255295"/>
            <a:ext cx="2134566" cy="461665"/>
          </a:xfrm>
          <a:prstGeom prst="rect">
            <a:avLst/>
          </a:prstGeom>
        </p:spPr>
        <p:txBody>
          <a:bodyPr wrap="square">
            <a:spAutoFit/>
          </a:bodyPr>
          <a:lstStyle/>
          <a:p>
            <a:pPr marL="0" lvl="1" algn="ctr"/>
            <a:r>
              <a:rPr lang="en-US" sz="2400" dirty="0">
                <a:solidFill>
                  <a:schemeClr val="bg1"/>
                </a:solidFill>
              </a:rPr>
              <a:t>Source range</a:t>
            </a:r>
          </a:p>
        </p:txBody>
      </p:sp>
      <p:sp>
        <p:nvSpPr>
          <p:cNvPr id="61" name="Rectangle 60"/>
          <p:cNvSpPr/>
          <p:nvPr/>
        </p:nvSpPr>
        <p:spPr>
          <a:xfrm>
            <a:off x="5159981" y="2264559"/>
            <a:ext cx="2409720" cy="461665"/>
          </a:xfrm>
          <a:prstGeom prst="rect">
            <a:avLst/>
          </a:prstGeom>
        </p:spPr>
        <p:txBody>
          <a:bodyPr wrap="square">
            <a:spAutoFit/>
          </a:bodyPr>
          <a:lstStyle/>
          <a:p>
            <a:pPr marL="0" lvl="1" algn="ctr"/>
            <a:r>
              <a:rPr lang="en-US" sz="2400" dirty="0">
                <a:solidFill>
                  <a:schemeClr val="bg1"/>
                </a:solidFill>
              </a:rPr>
              <a:t>Destination range</a:t>
            </a:r>
          </a:p>
        </p:txBody>
      </p:sp>
      <p:sp>
        <p:nvSpPr>
          <p:cNvPr id="62" name="Rectangle 61"/>
          <p:cNvSpPr/>
          <p:nvPr/>
        </p:nvSpPr>
        <p:spPr>
          <a:xfrm>
            <a:off x="9028982" y="2295784"/>
            <a:ext cx="1569424" cy="461665"/>
          </a:xfrm>
          <a:prstGeom prst="rect">
            <a:avLst/>
          </a:prstGeom>
        </p:spPr>
        <p:txBody>
          <a:bodyPr wrap="square">
            <a:spAutoFit/>
          </a:bodyPr>
          <a:lstStyle/>
          <a:p>
            <a:pPr marL="0" lvl="1" algn="ctr"/>
            <a:r>
              <a:rPr lang="en-US" sz="2400" dirty="0">
                <a:solidFill>
                  <a:schemeClr val="bg1"/>
                </a:solidFill>
              </a:rPr>
              <a:t>Others</a:t>
            </a:r>
          </a:p>
        </p:txBody>
      </p:sp>
      <p:cxnSp>
        <p:nvCxnSpPr>
          <p:cNvPr id="63" name="Straight Arrow Connector 62"/>
          <p:cNvCxnSpPr/>
          <p:nvPr/>
        </p:nvCxnSpPr>
        <p:spPr>
          <a:xfrm rot="5400000" flipH="1">
            <a:off x="8248406" y="1698439"/>
            <a:ext cx="10650" cy="1018275"/>
          </a:xfrm>
          <a:prstGeom prst="straightConnector1">
            <a:avLst/>
          </a:prstGeom>
          <a:ln w="57150">
            <a:solidFill>
              <a:srgbClr val="FF00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flipH="1" flipV="1">
            <a:off x="10442291" y="1933737"/>
            <a:ext cx="2664" cy="493548"/>
          </a:xfrm>
          <a:prstGeom prst="straightConnector1">
            <a:avLst/>
          </a:prstGeom>
          <a:ln w="57150">
            <a:solidFill>
              <a:srgbClr val="FF00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a:off x="8874421" y="690504"/>
            <a:ext cx="10650" cy="2182763"/>
          </a:xfrm>
          <a:prstGeom prst="straightConnector1">
            <a:avLst/>
          </a:prstGeom>
          <a:ln w="57150">
            <a:solidFill>
              <a:srgbClr val="FF00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16200000" flipV="1">
            <a:off x="4561565" y="1962727"/>
            <a:ext cx="11473" cy="911776"/>
          </a:xfrm>
          <a:prstGeom prst="straightConnector1">
            <a:avLst/>
          </a:prstGeom>
          <a:ln w="57150">
            <a:solidFill>
              <a:srgbClr val="FF0000"/>
            </a:solidFill>
            <a:prstDash val="sysDash"/>
            <a:headEnd type="oval"/>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8762869" y="1221776"/>
            <a:ext cx="432880" cy="957403"/>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7569702" y="1221777"/>
            <a:ext cx="218662" cy="526061"/>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9893348" y="1231777"/>
            <a:ext cx="303501" cy="91198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023190" y="1221777"/>
            <a:ext cx="503639" cy="1159473"/>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436457" y="3674085"/>
            <a:ext cx="555148" cy="401"/>
          </a:xfrm>
          <a:prstGeom prst="straightConnector1">
            <a:avLst/>
          </a:prstGeom>
          <a:ln w="19050">
            <a:solidFill>
              <a:srgbClr val="00B0F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9300345" y="4828181"/>
            <a:ext cx="1151021" cy="640145"/>
          </a:xfrm>
          <a:prstGeom prst="ellipse">
            <a:avLst/>
          </a:prstGeom>
          <a:solidFill>
            <a:schemeClr val="accent6">
              <a:lumMod val="50000"/>
              <a:alpha val="50000"/>
            </a:schemeClr>
          </a:solidFill>
          <a:ln w="19050">
            <a:solidFill>
              <a:srgbClr val="00CC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Skip</a:t>
            </a:r>
          </a:p>
        </p:txBody>
      </p:sp>
      <p:cxnSp>
        <p:nvCxnSpPr>
          <p:cNvPr id="115" name="Straight Arrow Connector 114"/>
          <p:cNvCxnSpPr/>
          <p:nvPr/>
        </p:nvCxnSpPr>
        <p:spPr>
          <a:xfrm>
            <a:off x="8436457" y="5147511"/>
            <a:ext cx="857166" cy="578"/>
          </a:xfrm>
          <a:prstGeom prst="straightConnector1">
            <a:avLst/>
          </a:prstGeom>
          <a:ln w="12700">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8436457" y="4715461"/>
            <a:ext cx="828319" cy="8367"/>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9264776" y="4723828"/>
            <a:ext cx="160087" cy="239817"/>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437979" y="4172754"/>
            <a:ext cx="881249" cy="7362"/>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316953" y="4181437"/>
            <a:ext cx="387850" cy="658449"/>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8436457" y="6100304"/>
            <a:ext cx="880496" cy="3414"/>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8436457" y="5622056"/>
            <a:ext cx="897375" cy="4281"/>
          </a:xfrm>
          <a:prstGeom prst="straightConnector1">
            <a:avLst/>
          </a:prstGeom>
          <a:ln w="12700">
            <a:solidFill>
              <a:schemeClr val="tx1"/>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9333832" y="5398619"/>
            <a:ext cx="186617" cy="225577"/>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V="1">
            <a:off x="9316953" y="5465266"/>
            <a:ext cx="383088" cy="636744"/>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5363672" y="3444672"/>
            <a:ext cx="3272612"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SRC.execute</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 =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Courier New" panose="02070309020205020404" pitchFamily="49" charset="0"/>
              </a:rPr>
              <a:t>false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Rectangle 124"/>
          <p:cNvSpPr/>
          <p:nvPr/>
        </p:nvSpPr>
        <p:spPr>
          <a:xfrm>
            <a:off x="5363672" y="3917303"/>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marR="0" lvl="0" indent="0" algn="l" defTabSz="914400" rtl="0" eaLnBrk="1" fontAlgn="ctr"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Calibri" panose="020F0502020204030204"/>
                <a:ea typeface="+mn-ea"/>
                <a:cs typeface="Courier New" panose="02070309020205020404" pitchFamily="49" charset="0"/>
              </a:rPr>
              <a:t>SRC.read</a:t>
            </a: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Courier New" panose="02070309020205020404" pitchFamily="49" charset="0"/>
              </a:rPr>
              <a:t>/write = </a:t>
            </a:r>
            <a:r>
              <a:rPr kumimoji="0" lang="en-US" sz="2400" b="0" i="0" u="none" strike="noStrike" kern="1200" cap="none" spc="0" normalizeH="0" baseline="0" noProof="0" dirty="0">
                <a:ln>
                  <a:noFill/>
                </a:ln>
                <a:solidFill>
                  <a:srgbClr val="00CC00"/>
                </a:solidFill>
                <a:effectLst/>
                <a:uLnTx/>
                <a:uFillTx/>
                <a:latin typeface="Calibri" panose="020F0502020204030204"/>
                <a:ea typeface="+mn-ea"/>
                <a:cs typeface="Courier New" panose="02070309020205020404" pitchFamily="49" charset="0"/>
              </a:rPr>
              <a:t>true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Rectangle 125"/>
          <p:cNvSpPr/>
          <p:nvPr/>
        </p:nvSpPr>
        <p:spPr>
          <a:xfrm>
            <a:off x="5363672" y="4431843"/>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a:solidFill>
                  <a:srgbClr val="FFFFFF"/>
                </a:solidFill>
                <a:cs typeface="Courier New" panose="02070309020205020404" pitchFamily="49" charset="0"/>
              </a:rPr>
              <a:t>DST.execute = </a:t>
            </a:r>
            <a:r>
              <a:rPr lang="en-US" sz="2400">
                <a:solidFill>
                  <a:srgbClr val="00CC00"/>
                </a:solidFill>
                <a:cs typeface="Courier New" panose="02070309020205020404" pitchFamily="49" charset="0"/>
              </a:rPr>
              <a:t>true</a:t>
            </a:r>
            <a:endParaRPr lang="en-US" sz="2400" dirty="0">
              <a:solidFill>
                <a:srgbClr val="00CC00"/>
              </a:solidFill>
              <a:cs typeface="Courier New" panose="02070309020205020404" pitchFamily="49" charset="0"/>
            </a:endParaRPr>
          </a:p>
        </p:txBody>
      </p:sp>
      <p:sp>
        <p:nvSpPr>
          <p:cNvPr id="127" name="Rectangle 126"/>
          <p:cNvSpPr/>
          <p:nvPr/>
        </p:nvSpPr>
        <p:spPr>
          <a:xfrm>
            <a:off x="5363672" y="4887575"/>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DST.read</a:t>
            </a:r>
            <a:r>
              <a:rPr lang="en-US" sz="2400" dirty="0">
                <a:solidFill>
                  <a:srgbClr val="FFFFFF"/>
                </a:solidFill>
                <a:cs typeface="Courier New" panose="02070309020205020404" pitchFamily="49" charset="0"/>
              </a:rPr>
              <a:t>/write = </a:t>
            </a:r>
            <a:r>
              <a:rPr lang="en-US" sz="2400" dirty="0">
                <a:solidFill>
                  <a:srgbClr val="00CC00"/>
                </a:solidFill>
                <a:cs typeface="Courier New" panose="02070309020205020404" pitchFamily="49" charset="0"/>
              </a:rPr>
              <a:t>true</a:t>
            </a:r>
          </a:p>
        </p:txBody>
      </p:sp>
      <p:sp>
        <p:nvSpPr>
          <p:cNvPr id="128" name="Rectangle 127"/>
          <p:cNvSpPr/>
          <p:nvPr/>
        </p:nvSpPr>
        <p:spPr>
          <a:xfrm>
            <a:off x="5363672" y="5391701"/>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OTH.execute</a:t>
            </a:r>
            <a:r>
              <a:rPr lang="en-US" sz="2400" dirty="0">
                <a:solidFill>
                  <a:srgbClr val="FFFFFF"/>
                </a:solidFill>
                <a:cs typeface="Courier New" panose="02070309020205020404" pitchFamily="49" charset="0"/>
              </a:rPr>
              <a:t>  = </a:t>
            </a:r>
            <a:r>
              <a:rPr lang="en-US" sz="2400" dirty="0">
                <a:solidFill>
                  <a:srgbClr val="00CC00"/>
                </a:solidFill>
                <a:cs typeface="Courier New" panose="02070309020205020404" pitchFamily="49" charset="0"/>
              </a:rPr>
              <a:t>true</a:t>
            </a:r>
          </a:p>
        </p:txBody>
      </p:sp>
      <p:sp>
        <p:nvSpPr>
          <p:cNvPr id="129" name="Rectangle 128"/>
          <p:cNvSpPr/>
          <p:nvPr/>
        </p:nvSpPr>
        <p:spPr>
          <a:xfrm>
            <a:off x="5363672" y="5847437"/>
            <a:ext cx="3272612" cy="457200"/>
          </a:xfrm>
          <a:prstGeom prst="rect">
            <a:avLst/>
          </a:prstGeom>
          <a:no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lvl="0" fontAlgn="ctr">
              <a:lnSpc>
                <a:spcPct val="90000"/>
              </a:lnSpc>
              <a:defRPr/>
            </a:pPr>
            <a:r>
              <a:rPr lang="en-US" sz="2400" dirty="0" err="1">
                <a:solidFill>
                  <a:srgbClr val="FFFFFF"/>
                </a:solidFill>
                <a:cs typeface="Courier New" panose="02070309020205020404" pitchFamily="49" charset="0"/>
              </a:rPr>
              <a:t>OTH.read</a:t>
            </a:r>
            <a:r>
              <a:rPr lang="en-US" sz="2400" dirty="0">
                <a:solidFill>
                  <a:srgbClr val="FFFFFF"/>
                </a:solidFill>
                <a:cs typeface="Courier New" panose="02070309020205020404" pitchFamily="49" charset="0"/>
              </a:rPr>
              <a:t>/write = </a:t>
            </a:r>
            <a:r>
              <a:rPr lang="en-US" sz="2400" dirty="0">
                <a:solidFill>
                  <a:srgbClr val="00CC00"/>
                </a:solidFill>
                <a:cs typeface="Courier New" panose="02070309020205020404" pitchFamily="49" charset="0"/>
              </a:rPr>
              <a:t>true</a:t>
            </a:r>
          </a:p>
        </p:txBody>
      </p:sp>
      <p:sp>
        <p:nvSpPr>
          <p:cNvPr id="131" name="Rectangle 130"/>
          <p:cNvSpPr/>
          <p:nvPr/>
        </p:nvSpPr>
        <p:spPr>
          <a:xfrm>
            <a:off x="8991605" y="3422757"/>
            <a:ext cx="2468301" cy="482174"/>
          </a:xfrm>
          <a:prstGeom prst="rect">
            <a:avLst/>
          </a:prstGeom>
          <a:solidFill>
            <a:srgbClr val="FF0000">
              <a:alpha val="15000"/>
            </a:srgb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chemeClr val="bg1"/>
                </a:solidFill>
              </a:rPr>
              <a:t>Trap &amp; go to Step 2</a:t>
            </a:r>
          </a:p>
        </p:txBody>
      </p:sp>
      <p:cxnSp>
        <p:nvCxnSpPr>
          <p:cNvPr id="138" name="Straight Connector 137"/>
          <p:cNvCxnSpPr/>
          <p:nvPr/>
        </p:nvCxnSpPr>
        <p:spPr>
          <a:xfrm>
            <a:off x="4953000" y="5465266"/>
            <a:ext cx="346942" cy="101279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831283" y="180544"/>
            <a:ext cx="9277918" cy="763324"/>
          </a:xfrm>
        </p:spPr>
        <p:txBody>
          <a:bodyPr>
            <a:noAutofit/>
          </a:bodyPr>
          <a:lstStyle/>
          <a:p>
            <a:r>
              <a:rPr lang="en-US" sz="3200" b="1" dirty="0">
                <a:solidFill>
                  <a:srgbClr val="FFC000"/>
                </a:solidFill>
                <a:latin typeface="Anson" panose="020B0604020202020204" pitchFamily="50" charset="0"/>
              </a:rPr>
              <a:t>Five steps together </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33</a:t>
            </a:fld>
            <a:endParaRPr lang="en-US"/>
          </a:p>
        </p:txBody>
      </p:sp>
      <p:sp>
        <p:nvSpPr>
          <p:cNvPr id="6" name="Rectangle 5"/>
          <p:cNvSpPr/>
          <p:nvPr/>
        </p:nvSpPr>
        <p:spPr>
          <a:xfrm>
            <a:off x="2053387" y="2742655"/>
            <a:ext cx="2201707" cy="200012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solidFill>
              </a:rPr>
              <a:t>EPT Normal View</a:t>
            </a:r>
          </a:p>
          <a:p>
            <a:pPr algn="ctr"/>
            <a:r>
              <a:rPr lang="en-US" sz="2200" b="1" dirty="0">
                <a:solidFill>
                  <a:schemeClr val="bg1"/>
                </a:solidFill>
              </a:rPr>
              <a:t>Structure</a:t>
            </a:r>
          </a:p>
        </p:txBody>
      </p:sp>
      <p:sp>
        <p:nvSpPr>
          <p:cNvPr id="7" name="Rectangle 6"/>
          <p:cNvSpPr/>
          <p:nvPr/>
        </p:nvSpPr>
        <p:spPr>
          <a:xfrm>
            <a:off x="8866287" y="2763027"/>
            <a:ext cx="3044952" cy="200012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u="sng" dirty="0">
                <a:solidFill>
                  <a:schemeClr val="bg1"/>
                </a:solidFill>
              </a:rPr>
              <a:t>EPT Monitor View with</a:t>
            </a:r>
          </a:p>
          <a:p>
            <a:pPr marL="285750" indent="-285750">
              <a:buFont typeface="Arial" panose="020B0604020202020204" pitchFamily="34" charset="0"/>
              <a:buChar char="•"/>
            </a:pPr>
            <a:r>
              <a:rPr lang="en-US" sz="2200" dirty="0">
                <a:solidFill>
                  <a:schemeClr val="bg1"/>
                </a:solidFill>
              </a:rPr>
              <a:t>Replaced EPT.DST.PFN</a:t>
            </a:r>
          </a:p>
          <a:p>
            <a:pPr marL="285750" indent="-285750">
              <a:buFont typeface="Arial" panose="020B0604020202020204" pitchFamily="34" charset="0"/>
              <a:buChar char="•"/>
            </a:pPr>
            <a:r>
              <a:rPr lang="en-US" sz="2200" dirty="0" err="1">
                <a:solidFill>
                  <a:schemeClr val="bg1"/>
                </a:solidFill>
              </a:rPr>
              <a:t>EPT.DST.read</a:t>
            </a:r>
            <a:r>
              <a:rPr lang="en-US" sz="2200" dirty="0">
                <a:solidFill>
                  <a:schemeClr val="bg1"/>
                </a:solidFill>
              </a:rPr>
              <a:t>=true, </a:t>
            </a:r>
            <a:r>
              <a:rPr lang="en-US" sz="2200" dirty="0" err="1">
                <a:solidFill>
                  <a:schemeClr val="bg1"/>
                </a:solidFill>
              </a:rPr>
              <a:t>EPT.DST.write</a:t>
            </a:r>
            <a:r>
              <a:rPr lang="en-US" sz="2200" dirty="0">
                <a:solidFill>
                  <a:schemeClr val="bg1"/>
                </a:solidFill>
              </a:rPr>
              <a:t>=true</a:t>
            </a:r>
          </a:p>
          <a:p>
            <a:pPr marL="285750" indent="-285750">
              <a:buFont typeface="Arial" panose="020B0604020202020204" pitchFamily="34" charset="0"/>
              <a:buChar char="•"/>
            </a:pPr>
            <a:r>
              <a:rPr lang="en-US" sz="2200" dirty="0">
                <a:solidFill>
                  <a:schemeClr val="bg1"/>
                </a:solidFill>
              </a:rPr>
              <a:t>MTF is set</a:t>
            </a:r>
          </a:p>
        </p:txBody>
      </p:sp>
      <p:sp>
        <p:nvSpPr>
          <p:cNvPr id="8" name="Rectangle 7"/>
          <p:cNvSpPr/>
          <p:nvPr/>
        </p:nvSpPr>
        <p:spPr>
          <a:xfrm>
            <a:off x="5384799" y="2763024"/>
            <a:ext cx="2406531" cy="200012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dirty="0">
                <a:solidFill>
                  <a:schemeClr val="bg1"/>
                </a:solidFill>
              </a:rPr>
              <a:t>EPT Monitor View Structure</a:t>
            </a:r>
          </a:p>
        </p:txBody>
      </p:sp>
      <p:sp>
        <p:nvSpPr>
          <p:cNvPr id="9" name="Right Arrow 8"/>
          <p:cNvSpPr/>
          <p:nvPr/>
        </p:nvSpPr>
        <p:spPr>
          <a:xfrm>
            <a:off x="4259646" y="3101617"/>
            <a:ext cx="1110873" cy="555786"/>
          </a:xfrm>
          <a:prstGeom prst="rightArrow">
            <a:avLst>
              <a:gd name="adj1" fmla="val 55635"/>
              <a:gd name="adj2" fmla="val 44909"/>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solidFill>
                <a:schemeClr val="bg2">
                  <a:lumMod val="10000"/>
                </a:schemeClr>
              </a:solidFill>
            </a:endParaRPr>
          </a:p>
        </p:txBody>
      </p:sp>
      <p:sp>
        <p:nvSpPr>
          <p:cNvPr id="10" name="Rectangle 9"/>
          <p:cNvSpPr/>
          <p:nvPr/>
        </p:nvSpPr>
        <p:spPr>
          <a:xfrm>
            <a:off x="4259646" y="3147526"/>
            <a:ext cx="982906" cy="430887"/>
          </a:xfrm>
          <a:prstGeom prst="rect">
            <a:avLst/>
          </a:prstGeom>
          <a:noFill/>
        </p:spPr>
        <p:txBody>
          <a:bodyPr wrap="square">
            <a:spAutoFit/>
          </a:bodyPr>
          <a:lstStyle/>
          <a:p>
            <a:pPr algn="ctr"/>
            <a:r>
              <a:rPr lang="en-US" sz="2200" dirty="0">
                <a:solidFill>
                  <a:schemeClr val="bg1"/>
                </a:solidFill>
              </a:rPr>
              <a:t>Step 2</a:t>
            </a:r>
          </a:p>
        </p:txBody>
      </p:sp>
      <p:sp>
        <p:nvSpPr>
          <p:cNvPr id="11" name="Right Arrow 10"/>
          <p:cNvSpPr/>
          <p:nvPr/>
        </p:nvSpPr>
        <p:spPr>
          <a:xfrm>
            <a:off x="7816310" y="3034984"/>
            <a:ext cx="1032415" cy="555786"/>
          </a:xfrm>
          <a:prstGeom prst="rightArrow">
            <a:avLst>
              <a:gd name="adj1" fmla="val 55635"/>
              <a:gd name="adj2" fmla="val 44909"/>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solidFill>
                <a:schemeClr val="bg2">
                  <a:lumMod val="10000"/>
                </a:schemeClr>
              </a:solidFill>
            </a:endParaRPr>
          </a:p>
        </p:txBody>
      </p:sp>
      <p:sp>
        <p:nvSpPr>
          <p:cNvPr id="12" name="Rectangle 11"/>
          <p:cNvSpPr/>
          <p:nvPr/>
        </p:nvSpPr>
        <p:spPr>
          <a:xfrm>
            <a:off x="7763923" y="3075826"/>
            <a:ext cx="982906" cy="430887"/>
          </a:xfrm>
          <a:prstGeom prst="rect">
            <a:avLst/>
          </a:prstGeom>
          <a:noFill/>
        </p:spPr>
        <p:txBody>
          <a:bodyPr wrap="square">
            <a:spAutoFit/>
          </a:bodyPr>
          <a:lstStyle/>
          <a:p>
            <a:pPr algn="ctr"/>
            <a:r>
              <a:rPr lang="en-US" sz="2200" dirty="0">
                <a:solidFill>
                  <a:schemeClr val="bg1"/>
                </a:solidFill>
              </a:rPr>
              <a:t>Step 3</a:t>
            </a:r>
          </a:p>
        </p:txBody>
      </p:sp>
      <p:sp>
        <p:nvSpPr>
          <p:cNvPr id="13" name="Right Arrow 12"/>
          <p:cNvSpPr/>
          <p:nvPr/>
        </p:nvSpPr>
        <p:spPr>
          <a:xfrm flipH="1">
            <a:off x="7793830" y="4092007"/>
            <a:ext cx="1067129" cy="555786"/>
          </a:xfrm>
          <a:prstGeom prst="rightArrow">
            <a:avLst>
              <a:gd name="adj1" fmla="val 55635"/>
              <a:gd name="adj2" fmla="val 44909"/>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solidFill>
                <a:schemeClr val="bg2">
                  <a:lumMod val="10000"/>
                </a:schemeClr>
              </a:solidFill>
            </a:endParaRPr>
          </a:p>
        </p:txBody>
      </p:sp>
      <p:sp>
        <p:nvSpPr>
          <p:cNvPr id="14" name="Rectangle 13"/>
          <p:cNvSpPr/>
          <p:nvPr/>
        </p:nvSpPr>
        <p:spPr>
          <a:xfrm flipH="1">
            <a:off x="7940665" y="4138492"/>
            <a:ext cx="982906" cy="430887"/>
          </a:xfrm>
          <a:prstGeom prst="rect">
            <a:avLst/>
          </a:prstGeom>
          <a:noFill/>
        </p:spPr>
        <p:txBody>
          <a:bodyPr wrap="square">
            <a:spAutoFit/>
          </a:bodyPr>
          <a:lstStyle/>
          <a:p>
            <a:pPr algn="ctr"/>
            <a:r>
              <a:rPr lang="en-US" sz="2200" dirty="0">
                <a:solidFill>
                  <a:schemeClr val="bg1"/>
                </a:solidFill>
              </a:rPr>
              <a:t>Step 4</a:t>
            </a:r>
          </a:p>
        </p:txBody>
      </p:sp>
      <p:sp>
        <p:nvSpPr>
          <p:cNvPr id="15" name="Right Arrow 14"/>
          <p:cNvSpPr/>
          <p:nvPr/>
        </p:nvSpPr>
        <p:spPr>
          <a:xfrm flipH="1">
            <a:off x="4243274" y="4013593"/>
            <a:ext cx="1124524" cy="555786"/>
          </a:xfrm>
          <a:prstGeom prst="rightArrow">
            <a:avLst>
              <a:gd name="adj1" fmla="val 55635"/>
              <a:gd name="adj2" fmla="val 44909"/>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solidFill>
                <a:schemeClr val="bg2">
                  <a:lumMod val="10000"/>
                </a:schemeClr>
              </a:solidFill>
            </a:endParaRPr>
          </a:p>
        </p:txBody>
      </p:sp>
      <p:sp>
        <p:nvSpPr>
          <p:cNvPr id="16" name="Rectangle 15"/>
          <p:cNvSpPr/>
          <p:nvPr/>
        </p:nvSpPr>
        <p:spPr>
          <a:xfrm flipH="1">
            <a:off x="4371476" y="4058670"/>
            <a:ext cx="982906" cy="430887"/>
          </a:xfrm>
          <a:prstGeom prst="rect">
            <a:avLst/>
          </a:prstGeom>
          <a:noFill/>
        </p:spPr>
        <p:txBody>
          <a:bodyPr wrap="square">
            <a:spAutoFit/>
          </a:bodyPr>
          <a:lstStyle/>
          <a:p>
            <a:pPr algn="ctr"/>
            <a:r>
              <a:rPr lang="en-US" sz="2200" dirty="0">
                <a:solidFill>
                  <a:schemeClr val="bg1"/>
                </a:solidFill>
              </a:rPr>
              <a:t>Step 5</a:t>
            </a:r>
          </a:p>
        </p:txBody>
      </p:sp>
      <p:sp>
        <p:nvSpPr>
          <p:cNvPr id="19" name="Oval 18"/>
          <p:cNvSpPr/>
          <p:nvPr/>
        </p:nvSpPr>
        <p:spPr>
          <a:xfrm>
            <a:off x="160112" y="3311348"/>
            <a:ext cx="786408" cy="815619"/>
          </a:xfrm>
          <a:prstGeom prst="ellipse">
            <a:avLst/>
          </a:prstGeom>
          <a:solidFill>
            <a:schemeClr val="accent2">
              <a:lumMod val="50000"/>
            </a:schemeClr>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00" dirty="0">
              <a:solidFill>
                <a:schemeClr val="bg1"/>
              </a:solidFill>
            </a:endParaRPr>
          </a:p>
        </p:txBody>
      </p:sp>
      <p:sp>
        <p:nvSpPr>
          <p:cNvPr id="20" name="Rectangle 19"/>
          <p:cNvSpPr/>
          <p:nvPr/>
        </p:nvSpPr>
        <p:spPr>
          <a:xfrm>
            <a:off x="3439393" y="5880144"/>
            <a:ext cx="2732286" cy="769441"/>
          </a:xfrm>
          <a:prstGeom prst="rect">
            <a:avLst/>
          </a:prstGeom>
          <a:ln>
            <a:noFill/>
          </a:ln>
        </p:spPr>
        <p:txBody>
          <a:bodyPr wrap="none">
            <a:spAutoFit/>
          </a:bodyPr>
          <a:lstStyle/>
          <a:p>
            <a:pPr algn="ctr"/>
            <a:r>
              <a:rPr lang="en-US" sz="2200" dirty="0"/>
              <a:t>Pointer to the current </a:t>
            </a:r>
            <a:br>
              <a:rPr lang="en-US" sz="2200" dirty="0"/>
            </a:br>
            <a:r>
              <a:rPr lang="en-US" sz="2200" dirty="0"/>
              <a:t>EPT Paging Structure</a:t>
            </a:r>
          </a:p>
        </p:txBody>
      </p:sp>
      <p:cxnSp>
        <p:nvCxnSpPr>
          <p:cNvPr id="21" name="Straight Arrow Connector 20"/>
          <p:cNvCxnSpPr>
            <a:stCxn id="20" idx="0"/>
            <a:endCxn id="6" idx="2"/>
          </p:cNvCxnSpPr>
          <p:nvPr/>
        </p:nvCxnSpPr>
        <p:spPr>
          <a:xfrm flipH="1" flipV="1">
            <a:off x="3154241" y="4742776"/>
            <a:ext cx="1651295" cy="1137368"/>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0"/>
            <a:endCxn id="8" idx="2"/>
          </p:cNvCxnSpPr>
          <p:nvPr/>
        </p:nvCxnSpPr>
        <p:spPr>
          <a:xfrm flipV="1">
            <a:off x="4805536" y="4763145"/>
            <a:ext cx="1782529" cy="1116999"/>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1474448" y="1090851"/>
            <a:ext cx="2341040" cy="1220917"/>
          </a:xfrm>
          <a:prstGeom prst="wedgeRoundRectCallout">
            <a:avLst>
              <a:gd name="adj1" fmla="val 21675"/>
              <a:gd name="adj2" fmla="val 89053"/>
              <a:gd name="adj3" fmla="val 16667"/>
            </a:avLst>
          </a:prstGeom>
          <a:solidFill>
            <a:schemeClr val="accent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are waiting for an execution on SRC range</a:t>
            </a:r>
          </a:p>
        </p:txBody>
      </p:sp>
      <p:sp>
        <p:nvSpPr>
          <p:cNvPr id="24" name="Rounded Rectangular Callout 23"/>
          <p:cNvSpPr/>
          <p:nvPr/>
        </p:nvSpPr>
        <p:spPr>
          <a:xfrm>
            <a:off x="4371476" y="1078204"/>
            <a:ext cx="3074352" cy="1211892"/>
          </a:xfrm>
          <a:prstGeom prst="wedgeRoundRectCallout">
            <a:avLst>
              <a:gd name="adj1" fmla="val 22621"/>
              <a:gd name="adj2" fmla="val 94321"/>
              <a:gd name="adj3" fmla="val 16667"/>
            </a:avLst>
          </a:prstGeom>
          <a:solidFill>
            <a:schemeClr val="accent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Any access to destination range will be trapped and logged.</a:t>
            </a:r>
            <a:endParaRPr lang="en-US" sz="2400" dirty="0"/>
          </a:p>
        </p:txBody>
      </p:sp>
      <p:sp>
        <p:nvSpPr>
          <p:cNvPr id="25" name="Rounded Rectangular Callout 24"/>
          <p:cNvSpPr/>
          <p:nvPr/>
        </p:nvSpPr>
        <p:spPr>
          <a:xfrm>
            <a:off x="8042049" y="995106"/>
            <a:ext cx="3311751" cy="1138176"/>
          </a:xfrm>
          <a:prstGeom prst="wedgeRoundRectCallout">
            <a:avLst>
              <a:gd name="adj1" fmla="val -44436"/>
              <a:gd name="adj2" fmla="val 139251"/>
              <a:gd name="adj3" fmla="val 16667"/>
            </a:avLst>
          </a:prstGeom>
          <a:solidFill>
            <a:schemeClr val="accent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protect the destination page via redirecting access to substitute page</a:t>
            </a:r>
          </a:p>
        </p:txBody>
      </p:sp>
      <p:sp>
        <p:nvSpPr>
          <p:cNvPr id="26" name="Rounded Rectangular Callout 25"/>
          <p:cNvSpPr/>
          <p:nvPr/>
        </p:nvSpPr>
        <p:spPr>
          <a:xfrm>
            <a:off x="7547476" y="5348439"/>
            <a:ext cx="2690279" cy="916426"/>
          </a:xfrm>
          <a:prstGeom prst="wedgeRoundRectCallout">
            <a:avLst>
              <a:gd name="adj1" fmla="val -22726"/>
              <a:gd name="adj2" fmla="val -142468"/>
              <a:gd name="adj3" fmla="val 16667"/>
            </a:avLst>
          </a:prstGeom>
          <a:solidFill>
            <a:schemeClr val="accent1">
              <a:lumMod val="5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restore setting to the original page</a:t>
            </a:r>
          </a:p>
        </p:txBody>
      </p:sp>
      <p:sp>
        <p:nvSpPr>
          <p:cNvPr id="30" name="Right Arrow 29"/>
          <p:cNvSpPr/>
          <p:nvPr/>
        </p:nvSpPr>
        <p:spPr>
          <a:xfrm>
            <a:off x="959010" y="3457807"/>
            <a:ext cx="1076815" cy="555786"/>
          </a:xfrm>
          <a:prstGeom prst="rightArrow">
            <a:avLst>
              <a:gd name="adj1" fmla="val 55635"/>
              <a:gd name="adj2" fmla="val 44909"/>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solidFill>
                <a:schemeClr val="bg2">
                  <a:lumMod val="10000"/>
                </a:schemeClr>
              </a:solidFill>
            </a:endParaRPr>
          </a:p>
        </p:txBody>
      </p:sp>
      <p:sp>
        <p:nvSpPr>
          <p:cNvPr id="31" name="Rectangle 30"/>
          <p:cNvSpPr/>
          <p:nvPr/>
        </p:nvSpPr>
        <p:spPr>
          <a:xfrm>
            <a:off x="959010" y="3503716"/>
            <a:ext cx="982906" cy="430887"/>
          </a:xfrm>
          <a:prstGeom prst="rect">
            <a:avLst/>
          </a:prstGeom>
          <a:noFill/>
        </p:spPr>
        <p:txBody>
          <a:bodyPr wrap="square">
            <a:spAutoFit/>
          </a:bodyPr>
          <a:lstStyle/>
          <a:p>
            <a:pPr algn="ctr"/>
            <a:r>
              <a:rPr lang="en-US" sz="2200" dirty="0">
                <a:solidFill>
                  <a:schemeClr val="bg1"/>
                </a:solidFill>
              </a:rPr>
              <a:t>Step 1</a:t>
            </a:r>
          </a:p>
        </p:txBody>
      </p:sp>
      <p:sp>
        <p:nvSpPr>
          <p:cNvPr id="33" name="Rectangle 32"/>
          <p:cNvSpPr/>
          <p:nvPr/>
        </p:nvSpPr>
        <p:spPr>
          <a:xfrm>
            <a:off x="209311" y="3472938"/>
            <a:ext cx="688010" cy="461665"/>
          </a:xfrm>
          <a:prstGeom prst="rect">
            <a:avLst/>
          </a:prstGeom>
        </p:spPr>
        <p:txBody>
          <a:bodyPr wrap="none">
            <a:spAutoFit/>
          </a:bodyPr>
          <a:lstStyle/>
          <a:p>
            <a:pPr algn="ctr"/>
            <a:r>
              <a:rPr lang="en-US" sz="2400" dirty="0">
                <a:solidFill>
                  <a:schemeClr val="bg1"/>
                </a:solidFill>
              </a:rPr>
              <a:t>INIT</a:t>
            </a:r>
            <a:endParaRPr lang="en-US" dirty="0">
              <a:solidFill>
                <a:schemeClr val="bg1"/>
              </a:solidFill>
            </a:endParaRPr>
          </a:p>
        </p:txBody>
      </p:sp>
    </p:spTree>
    <p:extLst>
      <p:ext uri="{BB962C8B-B14F-4D97-AF65-F5344CB8AC3E}">
        <p14:creationId xmlns:p14="http://schemas.microsoft.com/office/powerpoint/2010/main" val="226768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28800" y="822960"/>
            <a:ext cx="8053316" cy="5527061"/>
          </a:xfrm>
          <a:prstGeom prst="rect">
            <a:avLst/>
          </a:prstGeom>
        </p:spPr>
      </p:pic>
      <p:sp>
        <p:nvSpPr>
          <p:cNvPr id="8" name="Rectangle 7"/>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40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10" name="Picture 9"/>
          <p:cNvPicPr>
            <a:picLocks noChangeAspect="1"/>
          </p:cNvPicPr>
          <p:nvPr/>
        </p:nvPicPr>
        <p:blipFill>
          <a:blip r:embed="rId3"/>
          <a:stretch>
            <a:fillRect/>
          </a:stretch>
        </p:blipFill>
        <p:spPr>
          <a:xfrm>
            <a:off x="1828800" y="822960"/>
            <a:ext cx="8053316" cy="5527061"/>
          </a:xfrm>
          <a:prstGeom prst="rect">
            <a:avLst/>
          </a:prstGeom>
        </p:spPr>
      </p:pic>
      <p:sp>
        <p:nvSpPr>
          <p:cNvPr id="11" name="Rectangle 10"/>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750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28800" y="822960"/>
            <a:ext cx="8053316" cy="5527061"/>
          </a:xfrm>
          <a:prstGeom prst="rect">
            <a:avLst/>
          </a:prstGeom>
        </p:spPr>
      </p:pic>
      <p:sp>
        <p:nvSpPr>
          <p:cNvPr id="8" name="Rectangle 7"/>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28800" y="822960"/>
            <a:ext cx="8053316" cy="5527061"/>
          </a:xfrm>
          <a:prstGeom prst="rect">
            <a:avLst/>
          </a:prstGeom>
        </p:spPr>
      </p:pic>
      <p:sp>
        <p:nvSpPr>
          <p:cNvPr id="8" name="Rectangle 7"/>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126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28800" y="822960"/>
            <a:ext cx="8053316" cy="5527061"/>
          </a:xfrm>
          <a:prstGeom prst="rect">
            <a:avLst/>
          </a:prstGeom>
        </p:spPr>
      </p:pic>
      <p:sp>
        <p:nvSpPr>
          <p:cNvPr id="8" name="Rectangle 7"/>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132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828800" y="822960"/>
            <a:ext cx="8053316" cy="5527061"/>
          </a:xfrm>
          <a:prstGeom prst="rect">
            <a:avLst/>
          </a:prstGeom>
        </p:spPr>
      </p:pic>
      <p:sp>
        <p:nvSpPr>
          <p:cNvPr id="8" name="Rectangle 7"/>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4"/>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31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372"/>
            <a:ext cx="12191999" cy="1180167"/>
          </a:xfrm>
        </p:spPr>
        <p:txBody>
          <a:bodyPr>
            <a:normAutofit/>
          </a:bodyPr>
          <a:lstStyle/>
          <a:p>
            <a:pPr algn="ctr"/>
            <a:r>
              <a:rPr lang="en-US" sz="3600" b="1" dirty="0">
                <a:solidFill>
                  <a:srgbClr val="FFC000"/>
                </a:solidFill>
                <a:latin typeface="Anson" panose="020B0604020202020204" pitchFamily="50" charset="0"/>
              </a:rPr>
              <a:t>Memory accesses look like driving without rules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Isosceles Triangle 5"/>
          <p:cNvSpPr/>
          <p:nvPr/>
        </p:nvSpPr>
        <p:spPr bwMode="auto">
          <a:xfrm rot="5400000">
            <a:off x="4574049" y="2795548"/>
            <a:ext cx="2868619" cy="38263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Black" pitchFamily="34" charset="0"/>
              <a:ea typeface="+mn-ea"/>
              <a:cs typeface="+mn-cs"/>
            </a:endParaRPr>
          </a:p>
        </p:txBody>
      </p:sp>
      <p:sp>
        <p:nvSpPr>
          <p:cNvPr id="8" name="Content Placeholder 2"/>
          <p:cNvSpPr txBox="1">
            <a:spLocks/>
          </p:cNvSpPr>
          <p:nvPr/>
        </p:nvSpPr>
        <p:spPr>
          <a:xfrm>
            <a:off x="5005541" y="5311147"/>
            <a:ext cx="7210118" cy="808523"/>
          </a:xfrm>
          <a:prstGeom prst="rect">
            <a:avLst/>
          </a:prstGeom>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It is needed to control the </a:t>
            </a:r>
            <a:r>
              <a:rPr lang="en-US" dirty="0">
                <a:solidFill>
                  <a:prstClr val="white"/>
                </a:solidFill>
              </a:rPr>
              <a:t>memory accesses</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302" y="1552557"/>
            <a:ext cx="5214775" cy="2937657"/>
          </a:xfrm>
          <a:prstGeom prst="rect">
            <a:avLst/>
          </a:prstGeom>
          <a:ln>
            <a:solidFill>
              <a:srgbClr val="00CC00"/>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42" y="1553048"/>
            <a:ext cx="5214775" cy="2868126"/>
          </a:xfrm>
          <a:prstGeom prst="rect">
            <a:avLst/>
          </a:prstGeom>
          <a:ln>
            <a:solidFill>
              <a:srgbClr val="FF0000"/>
            </a:solidFill>
          </a:ln>
        </p:spPr>
      </p:pic>
    </p:spTree>
    <p:extLst>
      <p:ext uri="{BB962C8B-B14F-4D97-AF65-F5344CB8AC3E}">
        <p14:creationId xmlns:p14="http://schemas.microsoft.com/office/powerpoint/2010/main" val="142950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986590" y="96253"/>
            <a:ext cx="8246407" cy="900490"/>
          </a:xfrm>
        </p:spPr>
        <p:txBody>
          <a:bodyPr>
            <a:normAutofit/>
          </a:bodyPr>
          <a:lstStyle/>
          <a:p>
            <a:r>
              <a:rPr lang="en-US" sz="3600" b="1" dirty="0">
                <a:solidFill>
                  <a:srgbClr val="FFC000"/>
                </a:solidFill>
                <a:latin typeface="Anson" panose="020B0604020202020204" pitchFamily="50" charset="0"/>
              </a:rPr>
              <a:t>MemoryMonRWX</a:t>
            </a:r>
            <a:r>
              <a:rPr lang="en-US" sz="4000" b="1" dirty="0">
                <a:solidFill>
                  <a:srgbClr val="FFC000"/>
                </a:solidFill>
                <a:latin typeface="Anson" panose="020B0604020202020204" pitchFamily="50" charset="0"/>
              </a:rPr>
              <a:t> architecture</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7" name="Rectangle 6"/>
          <p:cNvSpPr/>
          <p:nvPr/>
        </p:nvSpPr>
        <p:spPr>
          <a:xfrm>
            <a:off x="3386291" y="6366171"/>
            <a:ext cx="5455276"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The source code is here - </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hlinkClick r:id="rId3"/>
              </a:rPr>
              <a:t>http://bit.ly/MemoryMonRWX</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 name="Picture 1"/>
          <p:cNvPicPr>
            <a:picLocks noChangeAspect="1"/>
          </p:cNvPicPr>
          <p:nvPr/>
        </p:nvPicPr>
        <p:blipFill>
          <a:blip r:embed="rId4"/>
          <a:stretch>
            <a:fillRect/>
          </a:stretch>
        </p:blipFill>
        <p:spPr>
          <a:xfrm>
            <a:off x="1828800" y="822960"/>
            <a:ext cx="8053316" cy="5527061"/>
          </a:xfrm>
          <a:prstGeom prst="rect">
            <a:avLst/>
          </a:prstGeom>
        </p:spPr>
      </p:pic>
    </p:spTree>
    <p:extLst>
      <p:ext uri="{BB962C8B-B14F-4D97-AF65-F5344CB8AC3E}">
        <p14:creationId xmlns:p14="http://schemas.microsoft.com/office/powerpoint/2010/main" val="185275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E5E3BE85-509B-4AFC-915E-A79B8C0ED621}"/>
              </a:ext>
            </a:extLst>
          </p:cNvPr>
          <p:cNvSpPr txBox="1">
            <a:spLocks/>
          </p:cNvSpPr>
          <p:nvPr/>
        </p:nvSpPr>
        <p:spPr>
          <a:xfrm>
            <a:off x="838200" y="1372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Light" panose="020F0302020204030204"/>
                <a:ea typeface="+mj-ea"/>
                <a:cs typeface="+mj-cs"/>
              </a:rPr>
              <a:t>Demo 3</a:t>
            </a:r>
          </a:p>
        </p:txBody>
      </p:sp>
      <p:sp>
        <p:nvSpPr>
          <p:cNvPr id="18" name="TextBox 17">
            <a:extLst>
              <a:ext uri="{FF2B5EF4-FFF2-40B4-BE49-F238E27FC236}">
                <a16:creationId xmlns:a16="http://schemas.microsoft.com/office/drawing/2014/main" id="{847D47DB-D210-46EC-9E14-D7646871778F}"/>
              </a:ext>
            </a:extLst>
          </p:cNvPr>
          <p:cNvSpPr txBox="1"/>
          <p:nvPr/>
        </p:nvSpPr>
        <p:spPr>
          <a:xfrm>
            <a:off x="838200" y="2405243"/>
            <a:ext cx="11947021"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rPr>
              <a:t>The online version is here – </a:t>
            </a:r>
            <a:r>
              <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hlinkClick r:id="rId3"/>
              </a:rPr>
              <a:t>https://youtu.be/vi9TzLrO_pE?t=157</a:t>
            </a:r>
            <a:endPar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0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711200" y="136529"/>
            <a:ext cx="10515600" cy="917571"/>
          </a:xfrm>
        </p:spPr>
        <p:txBody>
          <a:bodyPr>
            <a:normAutofit/>
          </a:bodyPr>
          <a:lstStyle/>
          <a:p>
            <a:r>
              <a:rPr lang="en-US" sz="3600" b="1" dirty="0">
                <a:solidFill>
                  <a:srgbClr val="FFC000"/>
                </a:solidFill>
                <a:latin typeface="Anson" panose="020B0604020202020204" pitchFamily="50" charset="0"/>
              </a:rPr>
              <a:t>MemoryMonRWX is small and fast</a:t>
            </a:r>
          </a:p>
        </p:txBody>
      </p:sp>
      <p:sp>
        <p:nvSpPr>
          <p:cNvPr id="5"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7" name="Rectangle 6"/>
          <p:cNvSpPr/>
          <p:nvPr/>
        </p:nvSpPr>
        <p:spPr>
          <a:xfrm>
            <a:off x="242153" y="1492835"/>
            <a:ext cx="521744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Comparison of hypervisors</a:t>
            </a:r>
            <a:br>
              <a:rPr kumimoji="0" lang="en-US" sz="2400" b="0" i="0" u="none" strike="noStrike" kern="1200" cap="none" spc="0" normalizeH="0" baseline="0" noProof="0" dirty="0">
                <a:ln>
                  <a:noFill/>
                </a:ln>
                <a:solidFill>
                  <a:srgbClr val="FFFFFF"/>
                </a:solidFill>
                <a:effectLst/>
                <a:uLnTx/>
                <a:uFillTx/>
                <a:ea typeface="+mn-ea"/>
                <a:cs typeface="+mn-cs"/>
              </a:rPr>
            </a:br>
            <a:r>
              <a:rPr kumimoji="0" lang="en-US" sz="2400" b="0" i="0" u="none" strike="noStrike" kern="1200" cap="none" spc="0" normalizeH="0" baseline="0" noProof="0" dirty="0">
                <a:ln>
                  <a:noFill/>
                </a:ln>
                <a:solidFill>
                  <a:srgbClr val="FFFFFF"/>
                </a:solidFill>
                <a:effectLst/>
                <a:uLnTx/>
                <a:uFillTx/>
                <a:ea typeface="+mn-ea"/>
                <a:cs typeface="+mn-cs"/>
              </a:rPr>
              <a:t>(</a:t>
            </a:r>
            <a:r>
              <a:rPr kumimoji="0" lang="en-US" sz="2400" b="0" i="0" u="none" strike="noStrike" kern="1200" cap="none" spc="0" normalizeH="0" baseline="0" noProof="0" dirty="0" err="1">
                <a:ln>
                  <a:noFill/>
                </a:ln>
                <a:solidFill>
                  <a:srgbClr val="FFFFFF"/>
                </a:solidFill>
                <a:effectLst/>
                <a:uLnTx/>
                <a:uFillTx/>
                <a:ea typeface="+mn-ea"/>
                <a:cs typeface="+mn-cs"/>
              </a:rPr>
              <a:t>ines</a:t>
            </a:r>
            <a:r>
              <a:rPr kumimoji="0" lang="en-US" sz="2400" b="0" i="0" u="none" strike="noStrike" kern="1200" cap="none" spc="0" normalizeH="0" noProof="0" dirty="0">
                <a:ln>
                  <a:noFill/>
                </a:ln>
                <a:solidFill>
                  <a:srgbClr val="FFFFFF"/>
                </a:solidFill>
                <a:effectLst/>
                <a:uLnTx/>
                <a:uFillTx/>
                <a:ea typeface="+mn-ea"/>
                <a:cs typeface="+mn-cs"/>
              </a:rPr>
              <a:t> of code</a:t>
            </a:r>
            <a:r>
              <a:rPr kumimoji="0" lang="en-US" sz="2400" b="0" i="0" u="none" strike="noStrike" kern="1200" cap="none" spc="0" normalizeH="0" baseline="0" noProof="0" dirty="0">
                <a:ln>
                  <a:noFill/>
                </a:ln>
                <a:solidFill>
                  <a:srgbClr val="FFFFFF"/>
                </a:solidFill>
                <a:effectLst/>
                <a:uLnTx/>
                <a:uFillTx/>
                <a:ea typeface="+mn-ea"/>
                <a:cs typeface="+mn-cs"/>
              </a:rPr>
              <a:t>)</a:t>
            </a:r>
          </a:p>
        </p:txBody>
      </p:sp>
      <p:sp>
        <p:nvSpPr>
          <p:cNvPr id="9" name="Rectangle 8"/>
          <p:cNvSpPr/>
          <p:nvPr/>
        </p:nvSpPr>
        <p:spPr>
          <a:xfrm>
            <a:off x="6188388" y="1694139"/>
            <a:ext cx="60036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MemoryMonRWX overhead</a:t>
            </a:r>
          </a:p>
        </p:txBody>
      </p:sp>
      <p:graphicFrame>
        <p:nvGraphicFramePr>
          <p:cNvPr id="12" name="Chart 11"/>
          <p:cNvGraphicFramePr>
            <a:graphicFrameLocks/>
          </p:cNvGraphicFramePr>
          <p:nvPr>
            <p:extLst>
              <p:ext uri="{D42A27DB-BD31-4B8C-83A1-F6EECF244321}">
                <p14:modId xmlns:p14="http://schemas.microsoft.com/office/powerpoint/2010/main" val="401639228"/>
              </p:ext>
            </p:extLst>
          </p:nvPr>
        </p:nvGraphicFramePr>
        <p:xfrm>
          <a:off x="5819681" y="2123685"/>
          <a:ext cx="6372319" cy="3474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1610391631"/>
              </p:ext>
            </p:extLst>
          </p:nvPr>
        </p:nvGraphicFramePr>
        <p:xfrm>
          <a:off x="260883" y="1885032"/>
          <a:ext cx="5708117" cy="3079149"/>
        </p:xfrm>
        <a:graphic>
          <a:graphicData uri="http://schemas.openxmlformats.org/drawingml/2006/chart">
            <c:chart xmlns:c="http://schemas.openxmlformats.org/drawingml/2006/chart" xmlns:r="http://schemas.openxmlformats.org/officeDocument/2006/relationships" r:id="rId4"/>
          </a:graphicData>
        </a:graphic>
      </p:graphicFrame>
      <p:sp>
        <p:nvSpPr>
          <p:cNvPr id="14" name="Oval 13"/>
          <p:cNvSpPr/>
          <p:nvPr/>
        </p:nvSpPr>
        <p:spPr>
          <a:xfrm>
            <a:off x="1189516" y="4219994"/>
            <a:ext cx="857156" cy="816044"/>
          </a:xfrm>
          <a:prstGeom prst="ellipse">
            <a:avLst/>
          </a:prstGeom>
          <a:noFill/>
          <a:ln w="50800">
            <a:solidFill>
              <a:srgbClr val="FA5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5617" y="5539982"/>
            <a:ext cx="4872706" cy="646331"/>
          </a:xfrm>
          <a:prstGeom prst="rect">
            <a:avLst/>
          </a:prstGeom>
        </p:spPr>
        <p:txBody>
          <a:bodyPr wrap="square">
            <a:spAutoFit/>
          </a:bodyPr>
          <a:lstStyle/>
          <a:p>
            <a:r>
              <a:rPr lang="en-US" dirty="0"/>
              <a:t>MemoryMonRWX is made up of less than 12,000 lines of code, which is less than 3% of </a:t>
            </a:r>
            <a:r>
              <a:rPr lang="en-US" dirty="0" err="1"/>
              <a:t>Xen</a:t>
            </a:r>
            <a:endParaRPr lang="en-US" dirty="0"/>
          </a:p>
        </p:txBody>
      </p:sp>
      <p:sp>
        <p:nvSpPr>
          <p:cNvPr id="17" name="Rectangle 16"/>
          <p:cNvSpPr/>
          <p:nvPr/>
        </p:nvSpPr>
        <p:spPr>
          <a:xfrm>
            <a:off x="2319858" y="4738563"/>
            <a:ext cx="991630" cy="369332"/>
          </a:xfrm>
          <a:prstGeom prst="rect">
            <a:avLst/>
          </a:prstGeom>
        </p:spPr>
        <p:txBody>
          <a:bodyPr wrap="square">
            <a:spAutoFit/>
          </a:bodyPr>
          <a:lstStyle/>
          <a:p>
            <a:pPr algn="ctr"/>
            <a:r>
              <a:rPr lang="en-US" dirty="0" err="1"/>
              <a:t>Xen</a:t>
            </a:r>
            <a:endParaRPr lang="en-US" dirty="0"/>
          </a:p>
        </p:txBody>
      </p:sp>
      <p:sp>
        <p:nvSpPr>
          <p:cNvPr id="18" name="Rectangle 17"/>
          <p:cNvSpPr/>
          <p:nvPr/>
        </p:nvSpPr>
        <p:spPr>
          <a:xfrm>
            <a:off x="3530876" y="4761935"/>
            <a:ext cx="965200" cy="369332"/>
          </a:xfrm>
          <a:prstGeom prst="rect">
            <a:avLst/>
          </a:prstGeom>
        </p:spPr>
        <p:txBody>
          <a:bodyPr wrap="square">
            <a:spAutoFit/>
          </a:bodyPr>
          <a:lstStyle/>
          <a:p>
            <a:pPr algn="ctr"/>
            <a:r>
              <a:rPr lang="en-US" dirty="0"/>
              <a:t>QEMU</a:t>
            </a:r>
          </a:p>
        </p:txBody>
      </p:sp>
      <p:sp>
        <p:nvSpPr>
          <p:cNvPr id="19" name="Rectangle 18"/>
          <p:cNvSpPr/>
          <p:nvPr/>
        </p:nvSpPr>
        <p:spPr>
          <a:xfrm>
            <a:off x="4579589" y="4761935"/>
            <a:ext cx="1306174" cy="369332"/>
          </a:xfrm>
          <a:prstGeom prst="rect">
            <a:avLst/>
          </a:prstGeom>
        </p:spPr>
        <p:txBody>
          <a:bodyPr wrap="square">
            <a:spAutoFit/>
          </a:bodyPr>
          <a:lstStyle/>
          <a:p>
            <a:pPr algn="ctr"/>
            <a:r>
              <a:rPr lang="en-US" dirty="0"/>
              <a:t>Virtual Box</a:t>
            </a:r>
          </a:p>
        </p:txBody>
      </p:sp>
      <p:cxnSp>
        <p:nvCxnSpPr>
          <p:cNvPr id="24" name="Straight Connector 23"/>
          <p:cNvCxnSpPr>
            <a:stCxn id="14" idx="4"/>
          </p:cNvCxnSpPr>
          <p:nvPr/>
        </p:nvCxnSpPr>
        <p:spPr>
          <a:xfrm flipH="1">
            <a:off x="1615654" y="5036038"/>
            <a:ext cx="2440" cy="575801"/>
          </a:xfrm>
          <a:prstGeom prst="line">
            <a:avLst/>
          </a:prstGeom>
          <a:ln w="50800">
            <a:solidFill>
              <a:srgbClr val="FA5838"/>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0148" y="4807534"/>
            <a:ext cx="5431359" cy="4728"/>
          </a:xfrm>
          <a:prstGeom prst="line">
            <a:avLst/>
          </a:prstGeom>
          <a:ln w="15875"/>
        </p:spPr>
        <p:style>
          <a:lnRef idx="1">
            <a:schemeClr val="dk1"/>
          </a:lnRef>
          <a:fillRef idx="0">
            <a:schemeClr val="dk1"/>
          </a:fillRef>
          <a:effectRef idx="0">
            <a:schemeClr val="dk1"/>
          </a:effectRef>
          <a:fontRef idx="minor">
            <a:schemeClr val="tx1"/>
          </a:fontRef>
        </p:style>
      </p:cxnSp>
      <p:sp>
        <p:nvSpPr>
          <p:cNvPr id="33" name="Rectangle 32"/>
          <p:cNvSpPr/>
          <p:nvPr/>
        </p:nvSpPr>
        <p:spPr>
          <a:xfrm>
            <a:off x="6620148" y="5787621"/>
            <a:ext cx="4318706" cy="880369"/>
          </a:xfrm>
          <a:prstGeom prst="rect">
            <a:avLst/>
          </a:prstGeom>
        </p:spPr>
        <p:txBody>
          <a:bodyPr wrap="square">
            <a:spAutoFit/>
          </a:bodyPr>
          <a:lstStyle/>
          <a:p>
            <a:pPr lvl="1">
              <a:lnSpc>
                <a:spcPct val="150000"/>
              </a:lnSpc>
              <a:defRPr/>
            </a:pPr>
            <a:r>
              <a:rPr lang="en-US" dirty="0">
                <a:solidFill>
                  <a:srgbClr val="FFFFFF"/>
                </a:solidFill>
              </a:rPr>
              <a:t>0% - the system without hypervisor, </a:t>
            </a:r>
            <a:br>
              <a:rPr lang="en-US" dirty="0">
                <a:solidFill>
                  <a:srgbClr val="FFFFFF"/>
                </a:solidFill>
              </a:rPr>
            </a:br>
            <a:r>
              <a:rPr lang="en-US" dirty="0">
                <a:solidFill>
                  <a:srgbClr val="FFFFFF"/>
                </a:solidFill>
              </a:rPr>
              <a:t>100% – the full system overload</a:t>
            </a:r>
          </a:p>
        </p:txBody>
      </p:sp>
      <p:cxnSp>
        <p:nvCxnSpPr>
          <p:cNvPr id="26" name="Straight Connector 25"/>
          <p:cNvCxnSpPr/>
          <p:nvPr/>
        </p:nvCxnSpPr>
        <p:spPr>
          <a:xfrm>
            <a:off x="1021625" y="4803105"/>
            <a:ext cx="4785354" cy="7417"/>
          </a:xfrm>
          <a:prstGeom prst="line">
            <a:avLst/>
          </a:prstGeom>
          <a:ln w="158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5746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p:cNvSpPr>
            <a:spLocks noGrp="1"/>
          </p:cNvSpPr>
          <p:nvPr>
            <p:ph type="title"/>
          </p:nvPr>
        </p:nvSpPr>
        <p:spPr>
          <a:xfrm>
            <a:off x="723900" y="80963"/>
            <a:ext cx="10515600" cy="922338"/>
          </a:xfrm>
        </p:spPr>
        <p:txBody>
          <a:bodyPr>
            <a:normAutofit/>
          </a:bodyPr>
          <a:lstStyle/>
          <a:p>
            <a:r>
              <a:rPr lang="en-US" sz="3600" b="1" dirty="0">
                <a:solidFill>
                  <a:srgbClr val="FFC000"/>
                </a:solidFill>
                <a:latin typeface="Anson" panose="020B0604020202020204" pitchFamily="50" charset="0"/>
              </a:rPr>
              <a:t>Conclusions</a:t>
            </a:r>
          </a:p>
        </p:txBody>
      </p:sp>
      <p:sp>
        <p:nvSpPr>
          <p:cNvPr id="5" name="Content Placeholder 2"/>
          <p:cNvSpPr>
            <a:spLocks noGrp="1"/>
          </p:cNvSpPr>
          <p:nvPr>
            <p:ph idx="1"/>
          </p:nvPr>
        </p:nvSpPr>
        <p:spPr>
          <a:xfrm>
            <a:off x="589146" y="1003301"/>
            <a:ext cx="11274393" cy="4498976"/>
          </a:xfrm>
        </p:spPr>
        <p:txBody>
          <a:bodyPr>
            <a:normAutofit/>
          </a:bodyPr>
          <a:lstStyle/>
          <a:p>
            <a:pPr>
              <a:lnSpc>
                <a:spcPct val="150000"/>
              </a:lnSpc>
            </a:pPr>
            <a:r>
              <a:rPr lang="en-US" dirty="0"/>
              <a:t>MemoryMonRWX logs &amp; controls all memory accesses in a real time</a:t>
            </a:r>
          </a:p>
          <a:p>
            <a:pPr>
              <a:lnSpc>
                <a:spcPct val="150000"/>
              </a:lnSpc>
            </a:pPr>
            <a:r>
              <a:rPr lang="en-US" dirty="0"/>
              <a:t>It is a hypervisor, which supports newest Windows 10 x64</a:t>
            </a:r>
          </a:p>
          <a:p>
            <a:pPr>
              <a:lnSpc>
                <a:spcPct val="150000"/>
              </a:lnSpc>
            </a:pPr>
            <a:r>
              <a:rPr lang="en-US" dirty="0"/>
              <a:t>MemoryMonRWX can be used in various tasks:</a:t>
            </a:r>
          </a:p>
          <a:p>
            <a:pPr lvl="1">
              <a:lnSpc>
                <a:spcPct val="100000"/>
              </a:lnSpc>
            </a:pPr>
            <a:r>
              <a:rPr lang="en-US" sz="2600" dirty="0"/>
              <a:t>Trace malware activity</a:t>
            </a:r>
          </a:p>
          <a:p>
            <a:pPr lvl="1">
              <a:lnSpc>
                <a:spcPct val="100000"/>
              </a:lnSpc>
            </a:pPr>
            <a:r>
              <a:rPr lang="en-US" sz="2600" dirty="0"/>
              <a:t>Protect memory of 3</a:t>
            </a:r>
            <a:r>
              <a:rPr lang="en-US" sz="2600" baseline="30000" dirty="0"/>
              <a:t>rd</a:t>
            </a:r>
            <a:r>
              <a:rPr lang="en-US" sz="2600" dirty="0"/>
              <a:t> party drivers</a:t>
            </a:r>
            <a:endParaRPr lang="en-US" dirty="0"/>
          </a:p>
          <a:p>
            <a:pPr>
              <a:lnSpc>
                <a:spcPct val="150000"/>
              </a:lnSpc>
            </a:pPr>
            <a:endParaRPr lang="en-US" dirty="0"/>
          </a:p>
        </p:txBody>
      </p:sp>
      <p:sp>
        <p:nvSpPr>
          <p:cNvPr id="6"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8" name="Isosceles Triangle 7"/>
          <p:cNvSpPr/>
          <p:nvPr/>
        </p:nvSpPr>
        <p:spPr bwMode="auto">
          <a:xfrm rot="5400000">
            <a:off x="4869319" y="5231395"/>
            <a:ext cx="1734038" cy="34587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Black" pitchFamily="34" charset="0"/>
              <a:ea typeface="+mn-ea"/>
              <a:cs typeface="+mn-cs"/>
            </a:endParaRPr>
          </a:p>
        </p:txBody>
      </p:sp>
      <p:pic>
        <p:nvPicPr>
          <p:cNvPr id="1026" name="Picture 2" descr="Image result for fisherman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834" y="4711585"/>
            <a:ext cx="2522026" cy="1597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mg.clipartall.com/gold-fish-goldfish-clipart-free-clip-art-images-gold-fish-clip-art-480_25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4269757" flipH="1" flipV="1">
            <a:off x="3956058" y="5452390"/>
            <a:ext cx="1313661" cy="692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kcse-online.info/social_scie/images/trawl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130206" y="4562898"/>
            <a:ext cx="3719214" cy="1746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mg.clipartall.com/gold-fish-goldfish-clipart-free-clip-art-images-gold-fish-clip-art-480_25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H="1" flipV="1">
            <a:off x="8588096" y="5748462"/>
            <a:ext cx="298310" cy="1572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g.clipartall.com/gold-fish-goldfish-clipart-free-clip-art-images-gold-fish-clip-art-480_25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H="1" flipV="1">
            <a:off x="8328475" y="5864218"/>
            <a:ext cx="298310" cy="1572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mg.clipartall.com/gold-fish-goldfish-clipart-free-clip-art-images-gold-fish-clip-art-480_25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flipH="1" flipV="1">
            <a:off x="8788957" y="5891689"/>
            <a:ext cx="246193" cy="1297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img.clipartall.com/gold-fish-goldfish-clipart-free-clip-art-images-gold-fish-clip-art-480_25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flipH="1" flipV="1">
            <a:off x="9014991" y="5709160"/>
            <a:ext cx="253505" cy="1336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mg.clipartall.com/gold-fish-goldfish-clipart-free-clip-art-images-gold-fish-clip-art-480_25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flipH="1" flipV="1">
            <a:off x="7529293" y="5842779"/>
            <a:ext cx="210159" cy="1107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img.clipartall.com/gold-fish-goldfish-clipart-free-clip-art-images-gold-fish-clip-art-480_25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0800000" flipH="1" flipV="1">
            <a:off x="8892896" y="6053262"/>
            <a:ext cx="317779" cy="1674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img.clipartall.com/gold-fish-goldfish-clipart-free-clip-art-images-gold-fish-clip-art-480_253.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800000" flipH="1" flipV="1">
            <a:off x="9294144" y="5775969"/>
            <a:ext cx="390744" cy="2059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img.clipartall.com/gold-fish-goldfish-clipart-free-clip-art-images-gold-fish-clip-art-480_25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flipH="1" flipV="1">
            <a:off x="7837043" y="5818542"/>
            <a:ext cx="210159" cy="1107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img.clipartall.com/gold-fish-goldfish-clipart-free-clip-art-images-gold-fish-clip-art-480_25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flipH="1" flipV="1">
            <a:off x="7809335" y="5934619"/>
            <a:ext cx="210159" cy="11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67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0" y="48765"/>
            <a:ext cx="12191999" cy="1099812"/>
          </a:xfrm>
        </p:spPr>
        <p:txBody>
          <a:bodyPr>
            <a:noAutofit/>
          </a:bodyPr>
          <a:lstStyle/>
          <a:p>
            <a:pPr algn="ctr"/>
            <a:r>
              <a:rPr lang="en-US" sz="3000" b="1" dirty="0">
                <a:solidFill>
                  <a:srgbClr val="FFC000"/>
                </a:solidFill>
                <a:latin typeface="Anson" panose="020B0604020202020204" pitchFamily="50" charset="0"/>
              </a:rPr>
              <a:t>Acquire Physical Memory &amp; Detect Hidden Software by Raspberry Pi</a:t>
            </a:r>
          </a:p>
        </p:txBody>
      </p:sp>
      <p:sp>
        <p:nvSpPr>
          <p:cNvPr id="6" name="Slide Number Placeholder 2"/>
          <p:cNvSpPr txBox="1">
            <a:spLocks/>
          </p:cNvSpPr>
          <p:nvPr/>
        </p:nvSpPr>
        <p:spPr>
          <a:xfrm>
            <a:off x="8610600" y="624205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FFFFFF">
                  <a:tint val="75000"/>
                </a:srgbClr>
              </a:solidFill>
              <a:effectLst/>
              <a:uLnTx/>
              <a:uFillTx/>
              <a:latin typeface="Calibri" panose="020F0502020204030204"/>
              <a:ea typeface="+mn-ea"/>
              <a:cs typeface="+mn-cs"/>
            </a:endParaRPr>
          </a:p>
        </p:txBody>
      </p:sp>
      <p:pic>
        <p:nvPicPr>
          <p:cNvPr id="7" name="Picture 6" descr="http://www.windowsscope.com/components/com_virtuemart/shop_image/product/CaptureGUARD_Phy_5372278781e4c.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39" y="1305681"/>
            <a:ext cx="4901341" cy="3047656"/>
          </a:xfrm>
          <a:prstGeom prst="rect">
            <a:avLst/>
          </a:prstGeom>
          <a:noFill/>
          <a:ln>
            <a:noFill/>
          </a:ln>
        </p:spPr>
      </p:pic>
      <p:sp>
        <p:nvSpPr>
          <p:cNvPr id="8" name="Rectangle 7"/>
          <p:cNvSpPr/>
          <p:nvPr/>
        </p:nvSpPr>
        <p:spPr>
          <a:xfrm>
            <a:off x="98125" y="4461373"/>
            <a:ext cx="536373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CaptureGUARD</a:t>
            </a: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Physical Memory Acquisition Hardware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rPr>
              <a:t>$7,799.00</a:t>
            </a:r>
            <a:endPar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p:cNvSpPr/>
          <p:nvPr/>
        </p:nvSpPr>
        <p:spPr>
          <a:xfrm>
            <a:off x="265946" y="5236062"/>
            <a:ext cx="5491613" cy="969496"/>
          </a:xfrm>
          <a:prstGeom prst="rect">
            <a:avLst/>
          </a:prstGeom>
        </p:spPr>
        <p:txBody>
          <a:bodyPr wrap="square">
            <a:spAutoFit/>
          </a:bodyPr>
          <a:lstStyle/>
          <a:p>
            <a:pPr marL="0" marR="0" lvl="0" indent="0" algn="just" defTabSz="914377" rtl="0" eaLnBrk="1" fontAlgn="auto" latinLnBrk="0" hangingPunct="1">
              <a:lnSpc>
                <a:spcPct val="100000"/>
              </a:lnSpc>
              <a:spcBef>
                <a:spcPct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Garamond" panose="02020502050306020203" pitchFamily="18" charset="0"/>
                <a:ea typeface="+mn-ea"/>
                <a:cs typeface="+mn-cs"/>
              </a:rPr>
              <a:t>“This is an </a:t>
            </a:r>
            <a:r>
              <a:rPr kumimoji="0" lang="en-US" sz="1900" b="0" i="0" u="none" strike="noStrike" kern="1200" cap="none" spc="0" normalizeH="0" baseline="0" noProof="0" dirty="0" err="1">
                <a:ln>
                  <a:noFill/>
                </a:ln>
                <a:solidFill>
                  <a:srgbClr val="FFFFFF"/>
                </a:solidFill>
                <a:effectLst/>
                <a:uLnTx/>
                <a:uFillTx/>
                <a:latin typeface="Garamond" panose="02020502050306020203" pitchFamily="18" charset="0"/>
                <a:ea typeface="+mn-ea"/>
                <a:cs typeface="+mn-cs"/>
              </a:rPr>
              <a:t>ExpressCard</a:t>
            </a:r>
            <a:r>
              <a:rPr kumimoji="0" lang="en-US" sz="1900" b="0" i="0" u="none" strike="noStrike" kern="1200" cap="none" spc="0" normalizeH="0" baseline="0" noProof="0" dirty="0">
                <a:ln>
                  <a:noFill/>
                </a:ln>
                <a:solidFill>
                  <a:srgbClr val="FFFFFF"/>
                </a:solidFill>
                <a:effectLst/>
                <a:uLnTx/>
                <a:uFillTx/>
                <a:latin typeface="Garamond" panose="02020502050306020203" pitchFamily="18" charset="0"/>
                <a:ea typeface="+mn-ea"/>
                <a:cs typeface="+mn-cs"/>
              </a:rPr>
              <a:t> device capable of imaging the physical memory of the computer it's connected to. Creates dump files in the standard </a:t>
            </a:r>
            <a:r>
              <a:rPr kumimoji="0" lang="en-US" sz="1900" b="0" i="0" u="none" strike="noStrike" kern="1200" cap="none" spc="0" normalizeH="0" baseline="0" noProof="0" dirty="0" err="1">
                <a:ln>
                  <a:noFill/>
                </a:ln>
                <a:solidFill>
                  <a:srgbClr val="FFFFFF"/>
                </a:solidFill>
                <a:effectLst/>
                <a:uLnTx/>
                <a:uFillTx/>
                <a:latin typeface="Garamond" panose="02020502050306020203" pitchFamily="18" charset="0"/>
                <a:ea typeface="+mn-ea"/>
                <a:cs typeface="+mn-cs"/>
              </a:rPr>
              <a:t>WinDD</a:t>
            </a:r>
            <a:r>
              <a:rPr kumimoji="0" lang="en-US" sz="1900" b="0" i="0" u="none" strike="noStrike" kern="1200" cap="none" spc="0" normalizeH="0" baseline="0" noProof="0" dirty="0">
                <a:ln>
                  <a:noFill/>
                </a:ln>
                <a:solidFill>
                  <a:srgbClr val="FFFFFF"/>
                </a:solidFill>
                <a:effectLst/>
                <a:uLnTx/>
                <a:uFillTx/>
                <a:latin typeface="Garamond" panose="02020502050306020203" pitchFamily="18" charset="0"/>
                <a:ea typeface="+mn-ea"/>
                <a:cs typeface="+mn-cs"/>
              </a:rPr>
              <a:t> format..”</a:t>
            </a:r>
            <a:r>
              <a:rPr kumimoji="0" lang="en-US" sz="1900" b="0" i="0" u="none" strike="noStrike" kern="1200" cap="none" spc="0" normalizeH="0" baseline="30000" noProof="0" dirty="0">
                <a:ln>
                  <a:noFill/>
                </a:ln>
                <a:solidFill>
                  <a:srgbClr val="FFFFFF"/>
                </a:solidFill>
                <a:effectLst/>
                <a:uLnTx/>
                <a:uFillTx/>
                <a:latin typeface="Garamond" panose="02020502050306020203" pitchFamily="18" charset="0"/>
                <a:ea typeface="+mn-ea"/>
                <a:cs typeface="+mn-cs"/>
              </a:rPr>
              <a:t>1</a:t>
            </a:r>
            <a:r>
              <a:rPr kumimoji="0" lang="en-US" sz="1900" b="0" i="0" u="none" strike="noStrike" kern="1200" cap="none" spc="0" normalizeH="0" baseline="0" noProof="0" dirty="0">
                <a:ln>
                  <a:noFill/>
                </a:ln>
                <a:solidFill>
                  <a:srgbClr val="FFFFFF"/>
                </a:solidFill>
                <a:effectLst/>
                <a:uLnTx/>
                <a:uFillTx/>
                <a:latin typeface="Garamond" panose="02020502050306020203" pitchFamily="18" charset="0"/>
                <a:ea typeface="+mn-ea"/>
                <a:cs typeface="+mn-cs"/>
              </a:rPr>
              <a:t> </a:t>
            </a:r>
          </a:p>
        </p:txBody>
      </p:sp>
      <p:pic>
        <p:nvPicPr>
          <p:cNvPr id="23" name="Picture 2" descr="https://www.windowsscope.com/wp-content/uploads/2016/08/WindowsScopeLogo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430" y="3673519"/>
            <a:ext cx="2344720" cy="642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380444"/>
            <a:ext cx="11784795"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CaptureGUARD</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Physical Memory Acquisition Hardware –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ExpressCard</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11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Windowsscope</a:t>
            </a:r>
            <a:r>
              <a:rPr kumimoji="0" lang="en-US" sz="11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http://www.windowsscope.com/product/captureguard-physical-memory-acquisition-hardware-expresscard/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2.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Aumaitre</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D., and Devine, C. Subverting Windows 7 x64 Kernel with DMA attacks.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Sogeti</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ESEC Lab: http://esec-lab.sogeti.com/dotclear/public/ publications/10-hitbamsterdam-dmaattacks.pdf, July 2010.</a:t>
            </a:r>
          </a:p>
        </p:txBody>
      </p:sp>
    </p:spTree>
    <p:extLst>
      <p:ext uri="{BB962C8B-B14F-4D97-AF65-F5344CB8AC3E}">
        <p14:creationId xmlns:p14="http://schemas.microsoft.com/office/powerpoint/2010/main" val="2837638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0" y="48765"/>
            <a:ext cx="12191999" cy="1099812"/>
          </a:xfrm>
        </p:spPr>
        <p:txBody>
          <a:bodyPr>
            <a:noAutofit/>
          </a:bodyPr>
          <a:lstStyle/>
          <a:p>
            <a:pPr algn="ctr"/>
            <a:r>
              <a:rPr lang="en-US" sz="3000" b="1" dirty="0">
                <a:solidFill>
                  <a:srgbClr val="FFC000"/>
                </a:solidFill>
                <a:latin typeface="Anson" panose="020B0604020202020204" pitchFamily="50" charset="0"/>
              </a:rPr>
              <a:t>Acquire Physical Memory &amp; Detect Hidden Software by Raspberry Pi</a:t>
            </a:r>
          </a:p>
        </p:txBody>
      </p:sp>
      <p:sp>
        <p:nvSpPr>
          <p:cNvPr id="6" name="Slide Number Placeholder 2"/>
          <p:cNvSpPr txBox="1">
            <a:spLocks/>
          </p:cNvSpPr>
          <p:nvPr/>
        </p:nvSpPr>
        <p:spPr>
          <a:xfrm>
            <a:off x="8610600" y="624205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45</a:t>
            </a:fld>
            <a:endParaRPr lang="en-US" dirty="0"/>
          </a:p>
        </p:txBody>
      </p:sp>
      <p:pic>
        <p:nvPicPr>
          <p:cNvPr id="7" name="Picture 6" descr="http://www.windowsscope.com/components/com_virtuemart/shop_image/product/CaptureGUARD_Phy_5372278781e4c.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39" y="1305681"/>
            <a:ext cx="4901341" cy="3047656"/>
          </a:xfrm>
          <a:prstGeom prst="rect">
            <a:avLst/>
          </a:prstGeom>
          <a:noFill/>
          <a:ln>
            <a:noFill/>
          </a:ln>
        </p:spPr>
      </p:pic>
      <p:sp>
        <p:nvSpPr>
          <p:cNvPr id="8" name="Rectangle 7"/>
          <p:cNvSpPr/>
          <p:nvPr/>
        </p:nvSpPr>
        <p:spPr>
          <a:xfrm>
            <a:off x="98125" y="4461373"/>
            <a:ext cx="5363737" cy="738664"/>
          </a:xfrm>
          <a:prstGeom prst="rect">
            <a:avLst/>
          </a:prstGeom>
        </p:spPr>
        <p:txBody>
          <a:bodyPr wrap="square">
            <a:spAutoFit/>
          </a:bodyPr>
          <a:lstStyle/>
          <a:p>
            <a:pPr algn="ctr"/>
            <a:r>
              <a:rPr lang="en-US" dirty="0" err="1"/>
              <a:t>CaptureGUARD</a:t>
            </a:r>
            <a:r>
              <a:rPr lang="en-US" dirty="0"/>
              <a:t> Physical Memory Acquisition Hardware   </a:t>
            </a:r>
          </a:p>
          <a:p>
            <a:pPr algn="ctr"/>
            <a:r>
              <a:rPr lang="en-US" sz="2400" b="1" dirty="0"/>
              <a:t>$7,799.00</a:t>
            </a:r>
            <a:endParaRPr lang="en-US" sz="2000" b="1" dirty="0"/>
          </a:p>
        </p:txBody>
      </p:sp>
      <p:sp>
        <p:nvSpPr>
          <p:cNvPr id="9" name="Rectangle 8"/>
          <p:cNvSpPr/>
          <p:nvPr/>
        </p:nvSpPr>
        <p:spPr>
          <a:xfrm>
            <a:off x="265946" y="5236062"/>
            <a:ext cx="5491613" cy="969496"/>
          </a:xfrm>
          <a:prstGeom prst="rect">
            <a:avLst/>
          </a:prstGeom>
        </p:spPr>
        <p:txBody>
          <a:bodyPr wrap="square">
            <a:spAutoFit/>
          </a:bodyPr>
          <a:lstStyle/>
          <a:p>
            <a:pPr algn="just" defTabSz="914377">
              <a:spcBef>
                <a:spcPct val="0"/>
              </a:spcBef>
            </a:pPr>
            <a:r>
              <a:rPr lang="en-US" sz="1900" dirty="0">
                <a:latin typeface="Garamond" panose="02020502050306020203" pitchFamily="18" charset="0"/>
                <a:ea typeface="+mj-ea"/>
                <a:cs typeface="+mj-cs"/>
              </a:rPr>
              <a:t>“This is an </a:t>
            </a:r>
            <a:r>
              <a:rPr lang="en-US" sz="1900" dirty="0" err="1">
                <a:latin typeface="Garamond" panose="02020502050306020203" pitchFamily="18" charset="0"/>
                <a:ea typeface="+mj-ea"/>
                <a:cs typeface="+mj-cs"/>
              </a:rPr>
              <a:t>ExpressCard</a:t>
            </a:r>
            <a:r>
              <a:rPr lang="en-US" sz="1900" dirty="0">
                <a:latin typeface="Garamond" panose="02020502050306020203" pitchFamily="18" charset="0"/>
                <a:ea typeface="+mj-ea"/>
                <a:cs typeface="+mj-cs"/>
              </a:rPr>
              <a:t> device capable of imaging the physical memory of the computer it's connected to. Creates dump files in the standard </a:t>
            </a:r>
            <a:r>
              <a:rPr lang="en-US" sz="1900" dirty="0" err="1">
                <a:latin typeface="Garamond" panose="02020502050306020203" pitchFamily="18" charset="0"/>
                <a:ea typeface="+mj-ea"/>
                <a:cs typeface="+mj-cs"/>
              </a:rPr>
              <a:t>WinDD</a:t>
            </a:r>
            <a:r>
              <a:rPr lang="en-US" sz="1900" dirty="0">
                <a:latin typeface="Garamond" panose="02020502050306020203" pitchFamily="18" charset="0"/>
                <a:ea typeface="+mj-ea"/>
                <a:cs typeface="+mj-cs"/>
              </a:rPr>
              <a:t> format..”</a:t>
            </a:r>
            <a:r>
              <a:rPr lang="en-US" sz="1900" baseline="30000" dirty="0">
                <a:latin typeface="Garamond" panose="02020502050306020203" pitchFamily="18" charset="0"/>
                <a:ea typeface="+mj-ea"/>
                <a:cs typeface="+mj-cs"/>
              </a:rPr>
              <a:t>1</a:t>
            </a:r>
            <a:r>
              <a:rPr lang="en-US" sz="1900" dirty="0">
                <a:latin typeface="Garamond" panose="02020502050306020203" pitchFamily="18" charset="0"/>
                <a:ea typeface="+mj-ea"/>
                <a:cs typeface="+mj-cs"/>
              </a:rPr>
              <a:t> </a:t>
            </a:r>
          </a:p>
        </p:txBody>
      </p:sp>
      <p:sp>
        <p:nvSpPr>
          <p:cNvPr id="12" name="Isosceles Triangle 11"/>
          <p:cNvSpPr/>
          <p:nvPr/>
        </p:nvSpPr>
        <p:spPr bwMode="auto">
          <a:xfrm rot="5400000">
            <a:off x="4339208" y="2941223"/>
            <a:ext cx="2836703" cy="335643"/>
          </a:xfrm>
          <a:prstGeom prst="triangle">
            <a:avLst>
              <a:gd name="adj" fmla="val 49214"/>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3" name="Rectangle 12"/>
          <p:cNvSpPr/>
          <p:nvPr/>
        </p:nvSpPr>
        <p:spPr>
          <a:xfrm>
            <a:off x="6014185" y="3664125"/>
            <a:ext cx="3367239" cy="1015663"/>
          </a:xfrm>
          <a:prstGeom prst="rect">
            <a:avLst/>
          </a:prstGeom>
        </p:spPr>
        <p:txBody>
          <a:bodyPr wrap="square">
            <a:spAutoFit/>
          </a:bodyPr>
          <a:lstStyle/>
          <a:p>
            <a:pPr algn="ctr"/>
            <a:r>
              <a:rPr lang="en-US" dirty="0" err="1"/>
              <a:t>CardBus</a:t>
            </a:r>
            <a:r>
              <a:rPr lang="en-US" dirty="0"/>
              <a:t> FPGA dev platform </a:t>
            </a:r>
            <a:br>
              <a:rPr lang="en-US" dirty="0"/>
            </a:br>
            <a:r>
              <a:rPr lang="en-US" dirty="0"/>
              <a:t>Xilinx Spartan-3 400</a:t>
            </a:r>
            <a:r>
              <a:rPr lang="en-US" sz="2000" b="1" baseline="30000" dirty="0">
                <a:solidFill>
                  <a:srgbClr val="FF0000"/>
                </a:solidFill>
              </a:rPr>
              <a:t>2</a:t>
            </a:r>
          </a:p>
          <a:p>
            <a:pPr algn="ctr"/>
            <a:r>
              <a:rPr lang="en-US" sz="2400" b="1" dirty="0"/>
              <a:t>$295.00</a:t>
            </a:r>
          </a:p>
        </p:txBody>
      </p:sp>
      <p:pic>
        <p:nvPicPr>
          <p:cNvPr id="14" name="Picture 13"/>
          <p:cNvPicPr>
            <a:picLocks noChangeAspect="1"/>
          </p:cNvPicPr>
          <p:nvPr/>
        </p:nvPicPr>
        <p:blipFill>
          <a:blip r:embed="rId4"/>
          <a:stretch>
            <a:fillRect/>
          </a:stretch>
        </p:blipFill>
        <p:spPr>
          <a:xfrm rot="5400000">
            <a:off x="6582055" y="1782416"/>
            <a:ext cx="2069120" cy="1327293"/>
          </a:xfrm>
          <a:prstGeom prst="rect">
            <a:avLst/>
          </a:prstGeom>
        </p:spPr>
      </p:pic>
      <p:pic>
        <p:nvPicPr>
          <p:cNvPr id="16" name="Picture 4" descr="Image result for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5242" y="1470930"/>
            <a:ext cx="2563357" cy="233032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9771764" y="3670650"/>
            <a:ext cx="1582036" cy="1015663"/>
          </a:xfrm>
          <a:prstGeom prst="rect">
            <a:avLst/>
          </a:prstGeom>
        </p:spPr>
        <p:txBody>
          <a:bodyPr wrap="none">
            <a:spAutoFit/>
          </a:bodyPr>
          <a:lstStyle/>
          <a:p>
            <a:pPr algn="ctr"/>
            <a:r>
              <a:rPr lang="it-IT" dirty="0"/>
              <a:t>Raspberry Pi 3 </a:t>
            </a:r>
            <a:br>
              <a:rPr lang="it-IT" dirty="0"/>
            </a:br>
            <a:r>
              <a:rPr lang="it-IT" dirty="0"/>
              <a:t>Model B</a:t>
            </a:r>
          </a:p>
          <a:p>
            <a:pPr algn="ctr"/>
            <a:r>
              <a:rPr lang="it-IT" sz="2400" b="1" dirty="0"/>
              <a:t>$35.00</a:t>
            </a:r>
            <a:endParaRPr lang="en-US" sz="2400" b="1" dirty="0"/>
          </a:p>
        </p:txBody>
      </p:sp>
      <p:sp>
        <p:nvSpPr>
          <p:cNvPr id="18" name="Plus 17"/>
          <p:cNvSpPr/>
          <p:nvPr/>
        </p:nvSpPr>
        <p:spPr>
          <a:xfrm>
            <a:off x="8569343" y="2465297"/>
            <a:ext cx="475195" cy="468403"/>
          </a:xfrm>
          <a:prstGeom prst="mathPlus">
            <a:avLst>
              <a:gd name="adj1" fmla="val 172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p:cNvSpPr/>
          <p:nvPr/>
        </p:nvSpPr>
        <p:spPr>
          <a:xfrm>
            <a:off x="8702851" y="4891419"/>
            <a:ext cx="386526" cy="301301"/>
          </a:xfrm>
          <a:prstGeom prst="mathEqual">
            <a:avLst>
              <a:gd name="adj1" fmla="val 19370"/>
              <a:gd name="adj2" fmla="val 224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9172081" y="4816674"/>
            <a:ext cx="1199366" cy="461665"/>
          </a:xfrm>
          <a:prstGeom prst="rect">
            <a:avLst/>
          </a:prstGeom>
        </p:spPr>
        <p:txBody>
          <a:bodyPr wrap="none">
            <a:spAutoFit/>
          </a:bodyPr>
          <a:lstStyle/>
          <a:p>
            <a:pPr algn="ctr"/>
            <a:r>
              <a:rPr lang="en-US" sz="2400" b="1" dirty="0"/>
              <a:t>$330.00</a:t>
            </a:r>
          </a:p>
        </p:txBody>
      </p:sp>
      <p:cxnSp>
        <p:nvCxnSpPr>
          <p:cNvPr id="21" name="Straight Connector 20"/>
          <p:cNvCxnSpPr/>
          <p:nvPr/>
        </p:nvCxnSpPr>
        <p:spPr>
          <a:xfrm flipV="1">
            <a:off x="6311816" y="4711419"/>
            <a:ext cx="5640795" cy="56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702851" y="5210722"/>
            <a:ext cx="3142440" cy="369332"/>
          </a:xfrm>
          <a:prstGeom prst="rect">
            <a:avLst/>
          </a:prstGeom>
        </p:spPr>
        <p:txBody>
          <a:bodyPr wrap="square">
            <a:spAutoFit/>
          </a:bodyPr>
          <a:lstStyle/>
          <a:p>
            <a:pPr algn="ctr"/>
            <a:r>
              <a:rPr lang="en-US" dirty="0"/>
              <a:t>Lower price with more features</a:t>
            </a:r>
          </a:p>
        </p:txBody>
      </p:sp>
      <p:pic>
        <p:nvPicPr>
          <p:cNvPr id="23" name="Picture 2" descr="https://www.windowsscope.com/wp-content/uploads/2016/08/WindowsScopeLogo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430" y="3673519"/>
            <a:ext cx="2344720" cy="642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380444"/>
            <a:ext cx="11784795" cy="446276"/>
          </a:xfrm>
          <a:prstGeom prst="rect">
            <a:avLst/>
          </a:prstGeom>
        </p:spPr>
        <p:txBody>
          <a:bodyPr wrap="square">
            <a:spAutoFit/>
          </a:bodyPr>
          <a:lstStyle/>
          <a:p>
            <a:r>
              <a:rPr lang="en-US" sz="1100" dirty="0"/>
              <a:t>1. </a:t>
            </a:r>
            <a:r>
              <a:rPr lang="en-US" sz="1100" dirty="0" err="1"/>
              <a:t>CaptureGUARD</a:t>
            </a:r>
            <a:r>
              <a:rPr lang="en-US" sz="1100" dirty="0"/>
              <a:t> Physical Memory Acquisition Hardware – </a:t>
            </a:r>
            <a:r>
              <a:rPr lang="en-US" sz="1100" dirty="0" err="1"/>
              <a:t>ExpressCard</a:t>
            </a:r>
            <a:r>
              <a:rPr lang="en-US" sz="1100" dirty="0"/>
              <a:t>. </a:t>
            </a:r>
            <a:r>
              <a:rPr lang="en-US" sz="1100" dirty="0" err="1">
                <a:latin typeface="Calibri" panose="020F0502020204030204" pitchFamily="34" charset="0"/>
                <a:ea typeface="Calibri" panose="020F0502020204030204" pitchFamily="34" charset="0"/>
                <a:cs typeface="Times New Roman" panose="02020603050405020304" pitchFamily="18" charset="0"/>
              </a:rPr>
              <a:t>Windowsscope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t>http://www.windowsscope.com/product/captureguard-physical-memory-acquisition-hardware-expresscard/</a:t>
            </a:r>
          </a:p>
          <a:p>
            <a:r>
              <a:rPr lang="en-US" sz="1200" b="1" dirty="0">
                <a:solidFill>
                  <a:srgbClr val="FF0000"/>
                </a:solidFill>
              </a:rPr>
              <a:t>2</a:t>
            </a:r>
            <a:r>
              <a:rPr lang="en-US" sz="1100" dirty="0"/>
              <a:t>. </a:t>
            </a:r>
            <a:r>
              <a:rPr lang="en-US" sz="1100" dirty="0" err="1"/>
              <a:t>Aumaitre</a:t>
            </a:r>
            <a:r>
              <a:rPr lang="en-US" sz="1100" dirty="0"/>
              <a:t>, D., and Devine, C. Subverting Windows 7 x64 Kernel with DMA attacks. </a:t>
            </a:r>
            <a:r>
              <a:rPr lang="en-US" sz="1100" dirty="0" err="1"/>
              <a:t>Sogeti</a:t>
            </a:r>
            <a:r>
              <a:rPr lang="en-US" sz="1100" dirty="0"/>
              <a:t> ESEC Lab: http://esec-lab.sogeti.com/dotclear/public/ publications/10-hitbamsterdam-dmaattacks.pdf, July 2010.</a:t>
            </a:r>
          </a:p>
        </p:txBody>
      </p:sp>
    </p:spTree>
    <p:extLst>
      <p:ext uri="{BB962C8B-B14F-4D97-AF65-F5344CB8AC3E}">
        <p14:creationId xmlns:p14="http://schemas.microsoft.com/office/powerpoint/2010/main" val="1013016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
            <a:ext cx="12192000" cy="6858000"/>
          </a:xfrm>
          <a:prstGeom prst="rect">
            <a:avLst/>
          </a:prstGeom>
          <a:solidFill>
            <a:srgbClr val="01A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Объект 8"/>
          <p:cNvPicPr>
            <a:picLocks noChangeAspect="1"/>
          </p:cNvPicPr>
          <p:nvPr/>
        </p:nvPicPr>
        <p:blipFill rotWithShape="1">
          <a:blip r:embed="rId3">
            <a:extLst>
              <a:ext uri="{28A0092B-C50C-407E-A947-70E740481C1C}">
                <a14:useLocalDpi xmlns:a14="http://schemas.microsoft.com/office/drawing/2010/main" val="0"/>
              </a:ext>
            </a:extLst>
          </a:blip>
          <a:srcRect l="10311"/>
          <a:stretch/>
        </p:blipFill>
        <p:spPr>
          <a:xfrm>
            <a:off x="0" y="1044795"/>
            <a:ext cx="9262083" cy="5824118"/>
          </a:xfrm>
          <a:prstGeom prst="rect">
            <a:avLst/>
          </a:prstGeom>
        </p:spPr>
      </p:pic>
      <p:grpSp>
        <p:nvGrpSpPr>
          <p:cNvPr id="6" name="Group 5"/>
          <p:cNvGrpSpPr/>
          <p:nvPr/>
        </p:nvGrpSpPr>
        <p:grpSpPr>
          <a:xfrm>
            <a:off x="5880471" y="1529353"/>
            <a:ext cx="5905499" cy="2924966"/>
            <a:chOff x="7083352" y="798098"/>
            <a:chExt cx="5292651" cy="2924966"/>
          </a:xfrm>
        </p:grpSpPr>
        <p:sp>
          <p:nvSpPr>
            <p:cNvPr id="8" name="Rounded Rectangle 7"/>
            <p:cNvSpPr/>
            <p:nvPr/>
          </p:nvSpPr>
          <p:spPr>
            <a:xfrm>
              <a:off x="7083352" y="798098"/>
              <a:ext cx="5292651" cy="2924966"/>
            </a:xfrm>
            <a:prstGeom prst="roundRect">
              <a:avLst>
                <a:gd name="adj" fmla="val 11761"/>
              </a:avLst>
            </a:prstGeom>
            <a:solidFill>
              <a:srgbClr val="FCFCFC">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37844" y="798098"/>
              <a:ext cx="5138159" cy="2746906"/>
            </a:xfrm>
            <a:prstGeom prst="rect">
              <a:avLst/>
            </a:prstGeom>
            <a:noFill/>
          </p:spPr>
          <p:txBody>
            <a:bodyPr wrap="square">
              <a:spAutoFit/>
            </a:bodyPr>
            <a:lstStyle/>
            <a:p>
              <a:pPr>
                <a:lnSpc>
                  <a:spcPct val="125000"/>
                </a:lnSpc>
              </a:pPr>
              <a:r>
                <a:rPr lang="en-US" sz="2400" b="1" dirty="0">
                  <a:solidFill>
                    <a:srgbClr val="000042"/>
                  </a:solidFill>
                </a:rPr>
                <a:t>Consequences of </a:t>
              </a:r>
              <a:r>
                <a:rPr lang="en-US" sz="2400" b="1" dirty="0">
                  <a:solidFill>
                    <a:srgbClr val="FF0000"/>
                  </a:solidFill>
                </a:rPr>
                <a:t>attacks</a:t>
              </a:r>
              <a:r>
                <a:rPr lang="ru-RU" sz="2400" b="1" dirty="0">
                  <a:solidFill>
                    <a:srgbClr val="000042"/>
                  </a:solidFill>
                </a:rPr>
                <a:t> </a:t>
              </a:r>
              <a:r>
                <a:rPr lang="en-US" sz="2400" b="1" dirty="0">
                  <a:solidFill>
                    <a:srgbClr val="000042"/>
                  </a:solidFill>
                </a:rPr>
                <a:t>on</a:t>
              </a:r>
              <a:r>
                <a:rPr lang="ru-RU" sz="2400" b="1" dirty="0">
                  <a:solidFill>
                    <a:srgbClr val="000042"/>
                  </a:solidFill>
                </a:rPr>
                <a:t> </a:t>
              </a:r>
              <a:r>
                <a:rPr lang="en-US" sz="2400" b="1" dirty="0">
                  <a:solidFill>
                    <a:srgbClr val="000042"/>
                  </a:solidFill>
                </a:rPr>
                <a:t>implants</a:t>
              </a:r>
              <a:r>
                <a:rPr lang="ru-RU" sz="2400" b="1" dirty="0">
                  <a:solidFill>
                    <a:srgbClr val="000042"/>
                  </a:solidFill>
                </a:rPr>
                <a:t>:</a:t>
              </a:r>
            </a:p>
            <a:p>
              <a:pPr>
                <a:lnSpc>
                  <a:spcPct val="125000"/>
                </a:lnSpc>
              </a:pPr>
              <a:r>
                <a:rPr lang="ru-RU" sz="2400" dirty="0">
                  <a:solidFill>
                    <a:schemeClr val="bg2">
                      <a:lumMod val="10000"/>
                    </a:schemeClr>
                  </a:solidFill>
                </a:rPr>
                <a:t>1.</a:t>
              </a:r>
              <a:r>
                <a:rPr lang="ru-RU" sz="2400" dirty="0"/>
                <a:t> </a:t>
              </a:r>
              <a:r>
                <a:rPr lang="en-US" sz="2400" dirty="0">
                  <a:solidFill>
                    <a:schemeClr val="bg2">
                      <a:lumMod val="10000"/>
                    </a:schemeClr>
                  </a:solidFill>
                </a:rPr>
                <a:t>Pacemakers by St. Jude Medical Inc.(2016)</a:t>
              </a:r>
              <a:endParaRPr lang="ru-RU" sz="2400" dirty="0">
                <a:solidFill>
                  <a:schemeClr val="bg2">
                    <a:lumMod val="10000"/>
                  </a:schemeClr>
                </a:solidFill>
              </a:endParaRPr>
            </a:p>
            <a:p>
              <a:pPr marL="914400" lvl="1" indent="-457200">
                <a:lnSpc>
                  <a:spcPct val="125000"/>
                </a:lnSpc>
                <a:buFont typeface="Wingdings" panose="05000000000000000000" pitchFamily="2" charset="2"/>
                <a:buChar char="Ø"/>
              </a:pPr>
              <a:r>
                <a:rPr lang="en-US" sz="2200" dirty="0">
                  <a:solidFill>
                    <a:schemeClr val="bg2">
                      <a:lumMod val="10000"/>
                    </a:schemeClr>
                  </a:solidFill>
                </a:rPr>
                <a:t>manipulation of beat rates</a:t>
              </a:r>
            </a:p>
            <a:p>
              <a:pPr marL="914400" lvl="1" indent="-457200">
                <a:lnSpc>
                  <a:spcPct val="125000"/>
                </a:lnSpc>
                <a:buFont typeface="Wingdings" panose="05000000000000000000" pitchFamily="2" charset="2"/>
                <a:buChar char="Ø"/>
              </a:pPr>
              <a:r>
                <a:rPr lang="en-US" sz="2200" dirty="0">
                  <a:solidFill>
                    <a:schemeClr val="bg2">
                      <a:lumMod val="10000"/>
                    </a:schemeClr>
                  </a:solidFill>
                </a:rPr>
                <a:t>battery drain</a:t>
              </a:r>
              <a:endParaRPr lang="ru-RU" sz="2200" dirty="0">
                <a:solidFill>
                  <a:schemeClr val="bg2">
                    <a:lumMod val="10000"/>
                  </a:schemeClr>
                </a:solidFill>
              </a:endParaRPr>
            </a:p>
            <a:p>
              <a:pPr>
                <a:lnSpc>
                  <a:spcPct val="125000"/>
                </a:lnSpc>
              </a:pPr>
              <a:r>
                <a:rPr lang="ru-RU" sz="2400" dirty="0">
                  <a:solidFill>
                    <a:schemeClr val="bg2">
                      <a:lumMod val="10000"/>
                    </a:schemeClr>
                  </a:solidFill>
                </a:rPr>
                <a:t>2. </a:t>
              </a:r>
              <a:r>
                <a:rPr lang="en-US" sz="2400" dirty="0">
                  <a:solidFill>
                    <a:schemeClr val="bg2">
                      <a:lumMod val="10000"/>
                    </a:schemeClr>
                  </a:solidFill>
                </a:rPr>
                <a:t>OneTouch Ping Insulin Pump by J&amp;J (2016)</a:t>
              </a:r>
              <a:endParaRPr lang="ru-RU" sz="2400" dirty="0">
                <a:solidFill>
                  <a:schemeClr val="bg2">
                    <a:lumMod val="10000"/>
                  </a:schemeClr>
                </a:solidFill>
              </a:endParaRPr>
            </a:p>
            <a:p>
              <a:pPr marL="914400" lvl="1" indent="-457200">
                <a:lnSpc>
                  <a:spcPct val="125000"/>
                </a:lnSpc>
                <a:buFont typeface="Wingdings" panose="05000000000000000000" pitchFamily="2" charset="2"/>
                <a:buChar char="Ø"/>
              </a:pPr>
              <a:r>
                <a:rPr lang="en-US" sz="2200" dirty="0">
                  <a:solidFill>
                    <a:schemeClr val="bg2">
                      <a:lumMod val="10000"/>
                    </a:schemeClr>
                  </a:solidFill>
                </a:rPr>
                <a:t>unauthorized insulin injections</a:t>
              </a:r>
            </a:p>
          </p:txBody>
        </p:sp>
      </p:grpSp>
      <p:sp>
        <p:nvSpPr>
          <p:cNvPr id="9" name="TextBox 8"/>
          <p:cNvSpPr txBox="1"/>
          <p:nvPr/>
        </p:nvSpPr>
        <p:spPr>
          <a:xfrm>
            <a:off x="1230279" y="79775"/>
            <a:ext cx="9804399" cy="954107"/>
          </a:xfrm>
          <a:prstGeom prst="rect">
            <a:avLst/>
          </a:prstGeom>
          <a:solidFill>
            <a:srgbClr val="FF0000">
              <a:alpha val="81176"/>
            </a:srgbClr>
          </a:solidFill>
        </p:spPr>
        <p:txBody>
          <a:bodyPr wrap="square" rtlCol="0">
            <a:spAutoFit/>
          </a:bodyPr>
          <a:lstStyle/>
          <a:p>
            <a:r>
              <a:rPr lang="en-US" sz="2800" b="1" dirty="0">
                <a:solidFill>
                  <a:schemeClr val="bg1"/>
                </a:solidFill>
              </a:rPr>
              <a:t>In the USA in upwards of 2.5 million people depend on wireless implantable medical devices, which all can be hijacked remotely</a:t>
            </a:r>
            <a:r>
              <a:rPr lang="en-US" sz="2800" b="1" baseline="30000" dirty="0">
                <a:solidFill>
                  <a:schemeClr val="bg1"/>
                </a:solidFill>
              </a:rPr>
              <a:t>1</a:t>
            </a:r>
            <a:endParaRPr lang="en-US" sz="2800" baseline="30000" dirty="0">
              <a:solidFill>
                <a:schemeClr val="bg1"/>
              </a:solidFill>
            </a:endParaRPr>
          </a:p>
        </p:txBody>
      </p:sp>
      <p:sp>
        <p:nvSpPr>
          <p:cNvPr id="2" name="Rectangle 1"/>
          <p:cNvSpPr/>
          <p:nvPr/>
        </p:nvSpPr>
        <p:spPr>
          <a:xfrm>
            <a:off x="54717" y="6439199"/>
            <a:ext cx="11651508" cy="338554"/>
          </a:xfrm>
          <a:prstGeom prst="rect">
            <a:avLst/>
          </a:prstGeom>
        </p:spPr>
        <p:txBody>
          <a:bodyPr wrap="square">
            <a:spAutoFit/>
          </a:bodyPr>
          <a:lstStyle/>
          <a:p>
            <a:r>
              <a:rPr lang="en-US" sz="1600" dirty="0">
                <a:solidFill>
                  <a:schemeClr val="bg2">
                    <a:lumMod val="10000"/>
                  </a:schemeClr>
                </a:solidFill>
              </a:rPr>
              <a:t>1. Ash, S. (2016). Cybersecurity of wireless implantable medical devices - http://pqdtopen.proquest.com/doc/1796055559.html?FMT=ABS</a:t>
            </a:r>
          </a:p>
        </p:txBody>
      </p:sp>
      <p:pic>
        <p:nvPicPr>
          <p:cNvPr id="10" name="Picture 2" descr="Image result for Pacemakers by St. Jude Medic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4627" y="1198709"/>
            <a:ext cx="1080173" cy="10736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neTouch Ping me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04627" y="3638854"/>
            <a:ext cx="1445675" cy="94365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5222799" y="1961512"/>
            <a:ext cx="892507" cy="273389"/>
          </a:xfrm>
          <a:prstGeom prst="line">
            <a:avLst/>
          </a:prstGeom>
          <a:ln w="28575">
            <a:solidFill>
              <a:srgbClr val="00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03019" y="3601355"/>
            <a:ext cx="1053892" cy="411051"/>
          </a:xfrm>
          <a:prstGeom prst="line">
            <a:avLst/>
          </a:prstGeom>
          <a:ln w="28575">
            <a:solidFill>
              <a:srgbClr val="00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02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2" name="Rounded Rectangle 1"/>
          <p:cNvSpPr/>
          <p:nvPr/>
        </p:nvSpPr>
        <p:spPr>
          <a:xfrm>
            <a:off x="-28287" y="-59416"/>
            <a:ext cx="12220287" cy="6963484"/>
          </a:xfrm>
          <a:prstGeom prst="roundRect">
            <a:avLst>
              <a:gd name="adj" fmla="val 0"/>
            </a:avLst>
          </a:prstGeom>
          <a:blipFill dpi="0" rotWithShape="1">
            <a:blip r:embed="rId3">
              <a:alphaModFix amt="95000"/>
            </a:blip>
            <a:srcRect/>
            <a:stretch>
              <a:fillRect r="-617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icons.iconarchive.com/icons/iconsmind/outline/512/Castle-icon.png"/>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9833440" y="4164135"/>
            <a:ext cx="2012010" cy="20120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half" idx="1"/>
          </p:nvPr>
        </p:nvSpPr>
        <p:spPr>
          <a:xfrm>
            <a:off x="2129535" y="1634558"/>
            <a:ext cx="5371985" cy="1759035"/>
          </a:xfrm>
        </p:spPr>
        <p:txBody>
          <a:bodyPr>
            <a:noAutofit/>
          </a:bodyPr>
          <a:lstStyle/>
          <a:p>
            <a:r>
              <a:rPr lang="en-US" sz="2400" dirty="0" err="1">
                <a:solidFill>
                  <a:schemeClr val="bg1"/>
                </a:solidFill>
              </a:rPr>
              <a:t>Veronika</a:t>
            </a:r>
            <a:r>
              <a:rPr lang="en-US" sz="2400" dirty="0">
                <a:solidFill>
                  <a:schemeClr val="bg1"/>
                </a:solidFill>
              </a:rPr>
              <a:t> </a:t>
            </a:r>
            <a:r>
              <a:rPr lang="en-US" sz="2400" dirty="0" err="1">
                <a:solidFill>
                  <a:schemeClr val="bg1"/>
                </a:solidFill>
              </a:rPr>
              <a:t>Domova</a:t>
            </a:r>
            <a:endParaRPr lang="en-US" sz="2400" dirty="0">
              <a:solidFill>
                <a:schemeClr val="bg1"/>
              </a:solidFill>
            </a:endParaRPr>
          </a:p>
          <a:p>
            <a:r>
              <a:rPr lang="en-US" sz="2400" dirty="0">
                <a:solidFill>
                  <a:schemeClr val="bg1"/>
                </a:solidFill>
              </a:rPr>
              <a:t>Software developer, Sweden</a:t>
            </a:r>
          </a:p>
          <a:p>
            <a:r>
              <a:rPr lang="en-US" sz="2400" dirty="0">
                <a:solidFill>
                  <a:schemeClr val="bg1"/>
                </a:solidFill>
              </a:rPr>
              <a:t>IoT and Industrial Cyber Security</a:t>
            </a:r>
          </a:p>
          <a:p>
            <a:endParaRPr lang="en-US" sz="2400" dirty="0">
              <a:solidFill>
                <a:schemeClr val="bg1"/>
              </a:solidFill>
            </a:endParaRPr>
          </a:p>
          <a:p>
            <a:endParaRPr lang="en-US" sz="2400" dirty="0">
              <a:solidFill>
                <a:schemeClr val="bg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2" name="Oval 11"/>
          <p:cNvSpPr/>
          <p:nvPr/>
        </p:nvSpPr>
        <p:spPr>
          <a:xfrm>
            <a:off x="483778" y="1654013"/>
            <a:ext cx="1463040" cy="1463040"/>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p:cNvSpPr>
            <a:spLocks noGrp="1"/>
          </p:cNvSpPr>
          <p:nvPr>
            <p:ph type="title"/>
          </p:nvPr>
        </p:nvSpPr>
        <p:spPr>
          <a:xfrm>
            <a:off x="2477" y="169617"/>
            <a:ext cx="12189524" cy="954760"/>
          </a:xfrm>
        </p:spPr>
        <p:txBody>
          <a:bodyPr>
            <a:noAutofit/>
          </a:bodyPr>
          <a:lstStyle/>
          <a:p>
            <a:pPr algn="ctr"/>
            <a:r>
              <a:rPr lang="en-US" sz="3600" b="1" dirty="0">
                <a:solidFill>
                  <a:srgbClr val="FFC000"/>
                </a:solidFill>
                <a:latin typeface="Anson" panose="020B0604020202020204" pitchFamily="50" charset="0"/>
              </a:rPr>
              <a:t>Protection of Wireless Implantable Medical Devices</a:t>
            </a:r>
          </a:p>
        </p:txBody>
      </p:sp>
      <p:sp>
        <p:nvSpPr>
          <p:cNvPr id="14" name="Content Placeholder 8"/>
          <p:cNvSpPr>
            <a:spLocks noGrp="1"/>
          </p:cNvSpPr>
          <p:nvPr>
            <p:ph sz="half" idx="2"/>
          </p:nvPr>
        </p:nvSpPr>
        <p:spPr>
          <a:xfrm>
            <a:off x="9244230" y="2147358"/>
            <a:ext cx="2576749" cy="476349"/>
          </a:xfrm>
        </p:spPr>
        <p:txBody>
          <a:bodyPr>
            <a:normAutofit/>
          </a:bodyPr>
          <a:lstStyle/>
          <a:p>
            <a:pPr lvl="0"/>
            <a:r>
              <a:rPr lang="en-US" sz="2400" dirty="0">
                <a:solidFill>
                  <a:prstClr val="white"/>
                </a:solidFill>
              </a:rPr>
              <a:t>Igor</a:t>
            </a:r>
            <a:r>
              <a:rPr lang="ru-RU" sz="2400" dirty="0">
                <a:solidFill>
                  <a:prstClr val="white"/>
                </a:solidFill>
              </a:rPr>
              <a:t> </a:t>
            </a:r>
            <a:r>
              <a:rPr lang="en-US" sz="2400" dirty="0">
                <a:solidFill>
                  <a:prstClr val="white"/>
                </a:solidFill>
              </a:rPr>
              <a:t>Korkin, Ph.D. </a:t>
            </a:r>
          </a:p>
        </p:txBody>
      </p:sp>
      <p:sp>
        <p:nvSpPr>
          <p:cNvPr id="15" name="Oval 14"/>
          <p:cNvSpPr/>
          <p:nvPr/>
        </p:nvSpPr>
        <p:spPr>
          <a:xfrm>
            <a:off x="7684238" y="1552707"/>
            <a:ext cx="1463040" cy="1463040"/>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423898" y="4656559"/>
            <a:ext cx="2078706" cy="13077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Input implant’s technical specifications</a:t>
            </a:r>
          </a:p>
        </p:txBody>
      </p:sp>
      <p:cxnSp>
        <p:nvCxnSpPr>
          <p:cNvPr id="18" name="Straight Arrow Connector 17"/>
          <p:cNvCxnSpPr/>
          <p:nvPr/>
        </p:nvCxnSpPr>
        <p:spPr>
          <a:xfrm>
            <a:off x="4512631" y="5310433"/>
            <a:ext cx="446409" cy="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4934793" y="4656559"/>
            <a:ext cx="2078819" cy="13077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Choose the lightweight </a:t>
            </a:r>
            <a:br>
              <a:rPr lang="en-US" sz="2200" dirty="0">
                <a:solidFill>
                  <a:schemeClr val="bg1"/>
                </a:solidFill>
              </a:rPr>
            </a:br>
            <a:r>
              <a:rPr lang="en-US" sz="2200" dirty="0">
                <a:solidFill>
                  <a:schemeClr val="bg1"/>
                </a:solidFill>
              </a:rPr>
              <a:t>crypto cipher </a:t>
            </a:r>
          </a:p>
        </p:txBody>
      </p:sp>
      <p:cxnSp>
        <p:nvCxnSpPr>
          <p:cNvPr id="20" name="Straight Arrow Connector 19"/>
          <p:cNvCxnSpPr>
            <a:endCxn id="21" idx="1"/>
          </p:cNvCxnSpPr>
          <p:nvPr/>
        </p:nvCxnSpPr>
        <p:spPr>
          <a:xfrm>
            <a:off x="6995688" y="5310433"/>
            <a:ext cx="450113" cy="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445801" y="4656559"/>
            <a:ext cx="2067093" cy="13077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Verify the firmware </a:t>
            </a:r>
          </a:p>
        </p:txBody>
      </p:sp>
      <p:cxnSp>
        <p:nvCxnSpPr>
          <p:cNvPr id="25" name="Straight Arrow Connector 24"/>
          <p:cNvCxnSpPr/>
          <p:nvPr/>
        </p:nvCxnSpPr>
        <p:spPr>
          <a:xfrm>
            <a:off x="1650769" y="5303695"/>
            <a:ext cx="743281" cy="673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1" idx="3"/>
          </p:cNvCxnSpPr>
          <p:nvPr/>
        </p:nvCxnSpPr>
        <p:spPr>
          <a:xfrm flipV="1">
            <a:off x="9512894" y="5295804"/>
            <a:ext cx="683670" cy="1463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Image result for Pacemakers by St. Jude Medic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086" y="4773587"/>
            <a:ext cx="1080173" cy="10736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Pacemakers by St. Jude Medic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8098" y="4656559"/>
            <a:ext cx="1080173" cy="10736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3404" y="1085583"/>
            <a:ext cx="1693220" cy="523220"/>
          </a:xfrm>
          <a:prstGeom prst="rect">
            <a:avLst/>
          </a:prstGeom>
        </p:spPr>
        <p:txBody>
          <a:bodyPr wrap="none">
            <a:spAutoFit/>
          </a:bodyPr>
          <a:lstStyle/>
          <a:p>
            <a:r>
              <a:rPr lang="en-US" sz="2800" dirty="0"/>
              <a:t>Our Team:</a:t>
            </a:r>
          </a:p>
        </p:txBody>
      </p:sp>
      <p:sp>
        <p:nvSpPr>
          <p:cNvPr id="26" name="Rectangle 25"/>
          <p:cNvSpPr/>
          <p:nvPr/>
        </p:nvSpPr>
        <p:spPr>
          <a:xfrm>
            <a:off x="231639" y="4025708"/>
            <a:ext cx="1542410" cy="523220"/>
          </a:xfrm>
          <a:prstGeom prst="rect">
            <a:avLst/>
          </a:prstGeom>
        </p:spPr>
        <p:txBody>
          <a:bodyPr wrap="none">
            <a:spAutoFit/>
          </a:bodyPr>
          <a:lstStyle/>
          <a:p>
            <a:r>
              <a:rPr lang="en-US" sz="2800" dirty="0"/>
              <a:t>Our Idea:</a:t>
            </a:r>
          </a:p>
        </p:txBody>
      </p:sp>
      <p:sp>
        <p:nvSpPr>
          <p:cNvPr id="5" name="Rectangle 4"/>
          <p:cNvSpPr/>
          <p:nvPr/>
        </p:nvSpPr>
        <p:spPr>
          <a:xfrm>
            <a:off x="36545" y="5815176"/>
            <a:ext cx="2357505" cy="430887"/>
          </a:xfrm>
          <a:prstGeom prst="rect">
            <a:avLst/>
          </a:prstGeom>
        </p:spPr>
        <p:txBody>
          <a:bodyPr wrap="none">
            <a:spAutoFit/>
          </a:bodyPr>
          <a:lstStyle/>
          <a:p>
            <a:r>
              <a:rPr lang="en-US" sz="2200" dirty="0">
                <a:solidFill>
                  <a:schemeClr val="bg1"/>
                </a:solidFill>
              </a:rPr>
              <a:t>Vulnerable implant</a:t>
            </a:r>
            <a:endParaRPr lang="en-US" sz="2200" dirty="0"/>
          </a:p>
        </p:txBody>
      </p:sp>
      <p:sp>
        <p:nvSpPr>
          <p:cNvPr id="24" name="Rectangle 23"/>
          <p:cNvSpPr/>
          <p:nvPr/>
        </p:nvSpPr>
        <p:spPr>
          <a:xfrm>
            <a:off x="9795864" y="6122291"/>
            <a:ext cx="2244140" cy="430887"/>
          </a:xfrm>
          <a:prstGeom prst="rect">
            <a:avLst/>
          </a:prstGeom>
        </p:spPr>
        <p:txBody>
          <a:bodyPr wrap="none">
            <a:spAutoFit/>
          </a:bodyPr>
          <a:lstStyle/>
          <a:p>
            <a:r>
              <a:rPr lang="en-US" sz="2200" dirty="0">
                <a:solidFill>
                  <a:schemeClr val="bg1"/>
                </a:solidFill>
              </a:rPr>
              <a:t>Protected implant</a:t>
            </a:r>
            <a:endParaRPr lang="en-US" sz="2200" dirty="0"/>
          </a:p>
        </p:txBody>
      </p:sp>
    </p:spTree>
    <p:extLst>
      <p:ext uri="{BB962C8B-B14F-4D97-AF65-F5344CB8AC3E}">
        <p14:creationId xmlns:p14="http://schemas.microsoft.com/office/powerpoint/2010/main" val="312592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6" name="Slide Number Placeholder 2"/>
          <p:cNvSpPr txBox="1">
            <a:spLocks/>
          </p:cNvSpPr>
          <p:nvPr/>
        </p:nvSpPr>
        <p:spPr>
          <a:xfrm>
            <a:off x="8610600" y="624205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FFFFFF">
                  <a:tint val="75000"/>
                </a:srgbClr>
              </a:solidFill>
              <a:effectLst/>
              <a:uLnTx/>
              <a:uFillTx/>
              <a:latin typeface="Calibri" panose="020F0502020204030204"/>
              <a:ea typeface="+mn-ea"/>
              <a:cs typeface="+mn-cs"/>
            </a:endParaRPr>
          </a:p>
        </p:txBody>
      </p:sp>
      <p:sp>
        <p:nvSpPr>
          <p:cNvPr id="4" name="Rectangle 3"/>
          <p:cNvSpPr/>
          <p:nvPr/>
        </p:nvSpPr>
        <p:spPr>
          <a:xfrm>
            <a:off x="2201333" y="1640794"/>
            <a:ext cx="7780867" cy="3662541"/>
          </a:xfrm>
          <a:prstGeom prst="rect">
            <a:avLst/>
          </a:prstGeom>
        </p:spPr>
        <p:txBody>
          <a:bodyPr wrap="square">
            <a:spAutoFit/>
          </a:bodyPr>
          <a:lstStyle/>
          <a:p>
            <a:pPr algn="ctr"/>
            <a:r>
              <a:rPr lang="en-US" sz="4000" dirty="0">
                <a:solidFill>
                  <a:schemeClr val="bg1"/>
                </a:solidFill>
                <a:cs typeface="Arial" panose="020B0604020202020204" pitchFamily="34" charset="0"/>
              </a:rPr>
              <a:t>Thank you!</a:t>
            </a:r>
            <a:endParaRPr lang="ru-RU" sz="4000" dirty="0">
              <a:solidFill>
                <a:schemeClr val="bg1"/>
              </a:solidFill>
              <a:cs typeface="Arial" panose="020B0604020202020204" pitchFamily="34" charset="0"/>
            </a:endParaRPr>
          </a:p>
          <a:p>
            <a:pPr algn="ctr"/>
            <a:endParaRPr lang="ru-RU" sz="3200" dirty="0">
              <a:solidFill>
                <a:schemeClr val="bg1"/>
              </a:solidFill>
              <a:cs typeface="Arial" panose="020B0604020202020204" pitchFamily="34" charset="0"/>
            </a:endParaRPr>
          </a:p>
          <a:p>
            <a:pPr lvl="2">
              <a:lnSpc>
                <a:spcPct val="150000"/>
              </a:lnSpc>
            </a:pPr>
            <a:r>
              <a:rPr lang="en-US" sz="3200" dirty="0">
                <a:solidFill>
                  <a:schemeClr val="bg1"/>
                </a:solidFill>
                <a:cs typeface="Arial" panose="020B0604020202020204" pitchFamily="34" charset="0"/>
              </a:rPr>
              <a:t>Igor Korkin    </a:t>
            </a:r>
            <a:r>
              <a:rPr lang="en-US" sz="3200" dirty="0">
                <a:solidFill>
                  <a:schemeClr val="bg1"/>
                </a:solidFill>
                <a:cs typeface="Arial" panose="020B0604020202020204" pitchFamily="34" charset="0"/>
                <a:hlinkClick r:id="rId3"/>
              </a:rPr>
              <a:t>igor.korkin@gmail.com</a:t>
            </a:r>
            <a:endParaRPr lang="en-US" sz="3200" dirty="0">
              <a:solidFill>
                <a:schemeClr val="bg1"/>
              </a:solidFill>
              <a:cs typeface="Arial" panose="020B0604020202020204" pitchFamily="34" charset="0"/>
            </a:endParaRPr>
          </a:p>
          <a:p>
            <a:pPr lvl="2">
              <a:lnSpc>
                <a:spcPct val="150000"/>
              </a:lnSpc>
            </a:pPr>
            <a:r>
              <a:rPr lang="en-US" sz="3200" dirty="0">
                <a:solidFill>
                  <a:schemeClr val="bg1"/>
                </a:solidFill>
                <a:cs typeface="Arial" panose="020B0604020202020204" pitchFamily="34" charset="0"/>
              </a:rPr>
              <a:t>Satoshi </a:t>
            </a:r>
            <a:r>
              <a:rPr lang="en-US" sz="3200" dirty="0" err="1">
                <a:solidFill>
                  <a:schemeClr val="bg1"/>
                </a:solidFill>
                <a:cs typeface="Arial" panose="020B0604020202020204" pitchFamily="34" charset="0"/>
              </a:rPr>
              <a:t>Tanda</a:t>
            </a:r>
            <a:r>
              <a:rPr lang="en-US" sz="3200" dirty="0">
                <a:solidFill>
                  <a:schemeClr val="bg1"/>
                </a:solidFill>
                <a:cs typeface="Arial" panose="020B0604020202020204" pitchFamily="34" charset="0"/>
              </a:rPr>
              <a:t>    </a:t>
            </a:r>
            <a:r>
              <a:rPr lang="en-US" sz="3200" dirty="0">
                <a:solidFill>
                  <a:schemeClr val="bg1"/>
                </a:solidFill>
                <a:cs typeface="Arial" panose="020B0604020202020204" pitchFamily="34" charset="0"/>
                <a:hlinkClick r:id="rId4"/>
              </a:rPr>
              <a:t>tanda.sat@gmail.com</a:t>
            </a:r>
            <a:endParaRPr lang="en-US" sz="3200" dirty="0">
              <a:solidFill>
                <a:schemeClr val="bg1"/>
              </a:solidFill>
              <a:cs typeface="Arial" panose="020B0604020202020204" pitchFamily="34" charset="0"/>
            </a:endParaRPr>
          </a:p>
          <a:p>
            <a:pPr algn="ctr"/>
            <a:endParaRPr lang="ru-RU" sz="3200" dirty="0">
              <a:solidFill>
                <a:schemeClr val="bg1"/>
              </a:solidFill>
              <a:cs typeface="Arial" panose="020B0604020202020204" pitchFamily="34" charset="0"/>
            </a:endParaRPr>
          </a:p>
          <a:p>
            <a:pPr algn="ctr"/>
            <a:endParaRPr lang="ru-RU" sz="3200" dirty="0">
              <a:solidFill>
                <a:schemeClr val="bg1"/>
              </a:solidFill>
              <a:cs typeface="Arial" panose="020B0604020202020204" pitchFamily="34" charset="0"/>
            </a:endParaRPr>
          </a:p>
        </p:txBody>
      </p:sp>
      <p:sp>
        <p:nvSpPr>
          <p:cNvPr id="13" name="Rectangle 12"/>
          <p:cNvSpPr/>
          <p:nvPr/>
        </p:nvSpPr>
        <p:spPr>
          <a:xfrm>
            <a:off x="1231899" y="5287947"/>
            <a:ext cx="9186333" cy="1077218"/>
          </a:xfrm>
          <a:prstGeom prst="rect">
            <a:avLst/>
          </a:prstGeom>
        </p:spPr>
        <p:txBody>
          <a:bodyPr wrap="square">
            <a:spAutoFit/>
          </a:bodyPr>
          <a:lstStyle/>
          <a:p>
            <a:pPr lvl="0" algn="ctr">
              <a:defRPr/>
            </a:pPr>
            <a:r>
              <a:rPr lang="en-US" sz="3200" dirty="0">
                <a:solidFill>
                  <a:prstClr val="white"/>
                </a:solidFill>
              </a:rPr>
              <a:t>The slides, source code and all details are here – </a:t>
            </a:r>
            <a:r>
              <a:rPr lang="en-US" sz="3200" dirty="0">
                <a:solidFill>
                  <a:srgbClr val="FFC000"/>
                </a:solidFill>
                <a:hlinkClick r:id="rId5"/>
              </a:rPr>
              <a:t>www.bit.ly/MemoryMonRWX</a:t>
            </a:r>
            <a:r>
              <a:rPr lang="en-US" sz="3200" dirty="0">
                <a:solidFill>
                  <a:srgbClr val="FFC000"/>
                </a:solidFill>
              </a:rPr>
              <a:t> </a:t>
            </a:r>
          </a:p>
        </p:txBody>
      </p:sp>
    </p:spTree>
    <p:extLst>
      <p:ext uri="{BB962C8B-B14F-4D97-AF65-F5344CB8AC3E}">
        <p14:creationId xmlns:p14="http://schemas.microsoft.com/office/powerpoint/2010/main" val="418382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C000"/>
                </a:solidFill>
                <a:latin typeface="Anson" panose="020B0604020202020204" pitchFamily="50" charset="0"/>
              </a:rPr>
              <a:t>Agenda</a:t>
            </a:r>
          </a:p>
        </p:txBody>
      </p:sp>
      <p:sp>
        <p:nvSpPr>
          <p:cNvPr id="3" name="Content Placeholder 2"/>
          <p:cNvSpPr>
            <a:spLocks noGrp="1"/>
          </p:cNvSpPr>
          <p:nvPr>
            <p:ph idx="1"/>
          </p:nvPr>
        </p:nvSpPr>
        <p:spPr>
          <a:xfrm>
            <a:off x="838200" y="1825624"/>
            <a:ext cx="10845799" cy="4686011"/>
          </a:xfrm>
        </p:spPr>
        <p:txBody>
          <a:bodyPr>
            <a:normAutofit fontScale="92500" lnSpcReduction="10000"/>
          </a:bodyPr>
          <a:lstStyle/>
          <a:p>
            <a:pPr marL="274320" indent="-274320"/>
            <a:r>
              <a:rPr lang="en-US" sz="3200" dirty="0">
                <a:solidFill>
                  <a:schemeClr val="bg1"/>
                </a:solidFill>
              </a:rPr>
              <a:t>Malware avoids detection: trends &amp; experts’ views</a:t>
            </a:r>
          </a:p>
          <a:p>
            <a:pPr marL="274320" indent="-274320"/>
            <a:endParaRPr lang="en-US" sz="3200" dirty="0">
              <a:solidFill>
                <a:schemeClr val="bg1"/>
              </a:solidFill>
            </a:endParaRPr>
          </a:p>
          <a:p>
            <a:pPr marL="274320" indent="-274320"/>
            <a:r>
              <a:rPr lang="en-US" sz="3200" dirty="0">
                <a:solidFill>
                  <a:schemeClr val="bg1"/>
                </a:solidFill>
              </a:rPr>
              <a:t>Intercepting memory access attempts: methods &amp; projects</a:t>
            </a:r>
          </a:p>
          <a:p>
            <a:pPr marL="274320" indent="-274320"/>
            <a:endParaRPr lang="en-US" sz="3200" dirty="0">
              <a:solidFill>
                <a:schemeClr val="bg1"/>
              </a:solidFill>
            </a:endParaRPr>
          </a:p>
          <a:p>
            <a:pPr marL="274320" indent="-274320"/>
            <a:r>
              <a:rPr lang="en-US" sz="3200" dirty="0">
                <a:solidFill>
                  <a:schemeClr val="bg1"/>
                </a:solidFill>
              </a:rPr>
              <a:t>The new memory interceptor </a:t>
            </a:r>
            <a:r>
              <a:rPr lang="en-US" sz="3200" dirty="0" err="1">
                <a:solidFill>
                  <a:schemeClr val="bg1"/>
                </a:solidFill>
              </a:rPr>
              <a:t>MemoryMonRWX</a:t>
            </a:r>
            <a:r>
              <a:rPr lang="en-US" sz="3200" dirty="0">
                <a:solidFill>
                  <a:schemeClr val="bg1"/>
                </a:solidFill>
              </a:rPr>
              <a:t>: idea &amp; prototype</a:t>
            </a:r>
          </a:p>
          <a:p>
            <a:pPr marL="274320" indent="-274320"/>
            <a:endParaRPr lang="en-US" sz="3200" dirty="0">
              <a:solidFill>
                <a:schemeClr val="bg1"/>
              </a:solidFill>
            </a:endParaRPr>
          </a:p>
          <a:p>
            <a:pPr marL="274320" indent="-274320"/>
            <a:r>
              <a:rPr lang="en-US" sz="3200" dirty="0">
                <a:solidFill>
                  <a:schemeClr val="bg1"/>
                </a:solidFill>
              </a:rPr>
              <a:t>Demos </a:t>
            </a:r>
          </a:p>
          <a:p>
            <a:pPr marL="274320" indent="-274320"/>
            <a:endParaRPr lang="en-US" sz="3200" dirty="0">
              <a:solidFill>
                <a:schemeClr val="bg1"/>
              </a:solidFill>
            </a:endParaRPr>
          </a:p>
          <a:p>
            <a:pPr marL="274320" indent="-274320"/>
            <a:r>
              <a:rPr lang="en-US" sz="3200" dirty="0">
                <a:solidFill>
                  <a:schemeClr val="bg1"/>
                </a:solidFill>
              </a:rPr>
              <a:t>Future plans with </a:t>
            </a:r>
            <a:r>
              <a:rPr lang="en-US" dirty="0">
                <a:solidFill>
                  <a:schemeClr val="bg1"/>
                </a:solidFill>
                <a:latin typeface="Century" panose="02040604050505020304" pitchFamily="18" charset="0"/>
                <a:cs typeface="Courier New" panose="02070309020205020404" pitchFamily="49" charset="0"/>
              </a:rPr>
              <a:t>I</a:t>
            </a:r>
            <a:r>
              <a:rPr lang="en-US" sz="3000" dirty="0">
                <a:solidFill>
                  <a:schemeClr val="bg1"/>
                </a:solidFill>
                <a:latin typeface="Century" panose="02040604050505020304" pitchFamily="18" charset="0"/>
                <a:cs typeface="Courier New" panose="02070309020205020404" pitchFamily="49" charset="0"/>
              </a:rPr>
              <a:t>o</a:t>
            </a:r>
            <a:r>
              <a:rPr lang="en-US" sz="3200" dirty="0">
                <a:solidFill>
                  <a:schemeClr val="bg1"/>
                </a:solidFill>
              </a:rPr>
              <a:t>T &amp; Digital Security</a:t>
            </a:r>
          </a:p>
        </p:txBody>
      </p:sp>
      <p:sp>
        <p:nvSpPr>
          <p:cNvPr id="4" name="Slide Number Placeholder 3"/>
          <p:cNvSpPr>
            <a:spLocks noGrp="1"/>
          </p:cNvSpPr>
          <p:nvPr>
            <p:ph type="sldNum" sz="quarter" idx="12"/>
          </p:nvPr>
        </p:nvSpPr>
        <p:spPr/>
        <p:txBody>
          <a:bodyPr/>
          <a:lstStyle/>
          <a:p>
            <a:fld id="{C66AA503-95B4-43F7-9848-DF7FDA4272F3}" type="slidenum">
              <a:rPr lang="en-US" smtClean="0"/>
              <a:t>5</a:t>
            </a:fld>
            <a:endParaRPr lang="en-US" dirty="0"/>
          </a:p>
        </p:txBody>
      </p:sp>
    </p:spTree>
    <p:extLst>
      <p:ext uri="{BB962C8B-B14F-4D97-AF65-F5344CB8AC3E}">
        <p14:creationId xmlns:p14="http://schemas.microsoft.com/office/powerpoint/2010/main" val="43249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itle 1"/>
          <p:cNvSpPr txBox="1">
            <a:spLocks/>
          </p:cNvSpPr>
          <p:nvPr/>
        </p:nvSpPr>
        <p:spPr>
          <a:xfrm>
            <a:off x="1044580" y="1343789"/>
            <a:ext cx="9918595" cy="169458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14000"/>
              </a:lnSpc>
            </a:pPr>
            <a:r>
              <a:rPr lang="en-US" sz="3600" dirty="0">
                <a:solidFill>
                  <a:srgbClr val="FFFFFF"/>
                </a:solidFill>
                <a:latin typeface="Garamond" panose="02020502050306020203" pitchFamily="18" charset="0"/>
              </a:rPr>
              <a:t>“... malware, or more specifically, a kernel rootkit, can often tamper with kernel memory data, putting the trustworthiness of memory analysis under question”</a:t>
            </a:r>
            <a:r>
              <a:rPr lang="en-US" sz="3600" baseline="30000" dirty="0">
                <a:solidFill>
                  <a:srgbClr val="FFFFFF"/>
                </a:solidFill>
                <a:latin typeface="Garamond" panose="02020502050306020203" pitchFamily="18" charset="0"/>
              </a:rPr>
              <a:t>1</a:t>
            </a:r>
          </a:p>
        </p:txBody>
      </p:sp>
      <p:pic>
        <p:nvPicPr>
          <p:cNvPr id="7" name="Picture 14" descr="https://s3.amazonaws.com/photos.geni.com/p13/1d/8a/78/5c/5344483e35ea9a00/syracuse_university_larg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25" t="21334" r="8759" b="21940"/>
          <a:stretch/>
        </p:blipFill>
        <p:spPr bwMode="auto">
          <a:xfrm>
            <a:off x="1921592" y="3381799"/>
            <a:ext cx="3443071" cy="1463442"/>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8" name="Picture 16" descr="Image result for ut dallas logo"/>
          <p:cNvPicPr>
            <a:picLocks noChangeAspect="1" noChangeArrowheads="1"/>
          </p:cNvPicPr>
          <p:nvPr/>
        </p:nvPicPr>
        <p:blipFill rotWithShape="1">
          <a:blip r:embed="rId4">
            <a:extLst>
              <a:ext uri="{28A0092B-C50C-407E-A947-70E740481C1C}">
                <a14:useLocalDpi xmlns:a14="http://schemas.microsoft.com/office/drawing/2010/main" val="0"/>
              </a:ext>
            </a:extLst>
          </a:blip>
          <a:srcRect r="729" b="1339"/>
          <a:stretch/>
        </p:blipFill>
        <p:spPr bwMode="auto">
          <a:xfrm>
            <a:off x="6391364" y="3381799"/>
            <a:ext cx="3652522" cy="146903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075114"/>
            <a:ext cx="12151305" cy="523220"/>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400" dirty="0">
                <a:solidFill>
                  <a:srgbClr val="FFFFFF"/>
                </a:solidFill>
                <a:ea typeface="Calibri" panose="020F0502020204030204" pitchFamily="34" charset="0"/>
                <a:cs typeface="Times New Roman" panose="02020603050405020304" pitchFamily="18" charset="0"/>
              </a:rPr>
              <a:t>Prakash, A., </a:t>
            </a:r>
            <a:r>
              <a:rPr lang="en-US" sz="1400" dirty="0" err="1">
                <a:solidFill>
                  <a:srgbClr val="FFFFFF"/>
                </a:solidFill>
                <a:ea typeface="Calibri" panose="020F0502020204030204" pitchFamily="34" charset="0"/>
                <a:cs typeface="Times New Roman" panose="02020603050405020304" pitchFamily="18" charset="0"/>
              </a:rPr>
              <a:t>Venkataramani</a:t>
            </a:r>
            <a:r>
              <a:rPr lang="en-US" sz="1400" dirty="0">
                <a:solidFill>
                  <a:srgbClr val="FFFFFF"/>
                </a:solidFill>
                <a:ea typeface="Calibri" panose="020F0502020204030204" pitchFamily="34" charset="0"/>
                <a:cs typeface="Times New Roman" panose="02020603050405020304" pitchFamily="18" charset="0"/>
              </a:rPr>
              <a:t>, E., Yin, H., &amp; Lin, Z. (2015, October 31). On the Trustworthiness of Memory Analysis - An Empirical Study from the Perspective of Binary Execution, IEEE Transactions on Dependable and Secure Computing (TDSC), 12(5), 1545-5971, </a:t>
            </a:r>
            <a:r>
              <a:rPr lang="en-US" sz="1400" dirty="0">
                <a:solidFill>
                  <a:srgbClr val="FFFFFF"/>
                </a:solidFill>
                <a:hlinkClick r:id="rId5"/>
              </a:rPr>
              <a:t>http://dx.doi.org/10.1109/TDSC.2014.2366464</a:t>
            </a:r>
            <a:endParaRPr lang="ru-RU" sz="2400" dirty="0">
              <a:solidFill>
                <a:srgbClr val="FFFFFF"/>
              </a:solidFill>
            </a:endParaRPr>
          </a:p>
        </p:txBody>
      </p:sp>
      <p:cxnSp>
        <p:nvCxnSpPr>
          <p:cNvPr id="10" name="Straight Connector 9"/>
          <p:cNvCxnSpPr/>
          <p:nvPr/>
        </p:nvCxnSpPr>
        <p:spPr>
          <a:xfrm>
            <a:off x="0" y="6075114"/>
            <a:ext cx="1390650" cy="0"/>
          </a:xfrm>
          <a:prstGeom prst="line">
            <a:avLst/>
          </a:prstGeom>
          <a:ln w="31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04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6AA503-95B4-43F7-9848-DF7FDA4272F3}" type="slidenum">
              <a:rPr lang="en-US" smtClean="0"/>
              <a:pPr/>
              <a:t>7</a:t>
            </a:fld>
            <a:endParaRPr lang="en-US"/>
          </a:p>
        </p:txBody>
      </p:sp>
      <p:sp>
        <p:nvSpPr>
          <p:cNvPr id="12" name="Rectangle 11"/>
          <p:cNvSpPr/>
          <p:nvPr/>
        </p:nvSpPr>
        <p:spPr>
          <a:xfrm>
            <a:off x="0" y="6017964"/>
            <a:ext cx="12151305" cy="738664"/>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400" dirty="0">
                <a:cs typeface="Times New Roman" panose="02020603050405020304" pitchFamily="18" charset="0"/>
              </a:rPr>
              <a:t>McAfee. (2016, September). Threats Report. McAfee Labs. Retrieved from </a:t>
            </a:r>
            <a:r>
              <a:rPr lang="en-US" sz="1400" dirty="0">
                <a:cs typeface="Times New Roman" panose="02020603050405020304" pitchFamily="18" charset="0"/>
                <a:hlinkClick r:id="rId3"/>
              </a:rPr>
              <a:t>http://www.mcafee.com/us/resources/reports/rp-quarterly-threats-sep-2016.pdf</a:t>
            </a:r>
            <a:endParaRPr lang="en-US" sz="1400" dirty="0">
              <a:cs typeface="Times New Roman" panose="02020603050405020304" pitchFamily="18" charset="0"/>
            </a:endParaRPr>
          </a:p>
          <a:p>
            <a:pPr marL="342900" marR="0" lvl="0" indent="-342900">
              <a:spcBef>
                <a:spcPts val="0"/>
              </a:spcBef>
              <a:spcAft>
                <a:spcPts val="0"/>
              </a:spcAft>
              <a:buFont typeface="+mj-lt"/>
              <a:buAutoNum type="arabicPeriod"/>
            </a:pPr>
            <a:r>
              <a:rPr lang="en-US" sz="1400" dirty="0">
                <a:cs typeface="Times New Roman" panose="02020603050405020304" pitchFamily="18" charset="0"/>
              </a:rPr>
              <a:t>Singh, A. (2015, April 8). Dissecting </a:t>
            </a:r>
            <a:r>
              <a:rPr lang="en-US" sz="1400" dirty="0" err="1">
                <a:cs typeface="Times New Roman" panose="02020603050405020304" pitchFamily="18" charset="0"/>
              </a:rPr>
              <a:t>Turla</a:t>
            </a:r>
            <a:r>
              <a:rPr lang="en-US" sz="1400" dirty="0">
                <a:cs typeface="Times New Roman" panose="02020603050405020304" pitchFamily="18" charset="0"/>
              </a:rPr>
              <a:t> Rootkit Malware Using Dynamic Analysis. Retrieved from </a:t>
            </a:r>
            <a:r>
              <a:rPr lang="en-US" sz="1400" dirty="0">
                <a:cs typeface="Times New Roman" panose="02020603050405020304" pitchFamily="18" charset="0"/>
                <a:hlinkClick r:id="rId4"/>
              </a:rPr>
              <a:t>https://www.lastline.com/labsblog/dissecting-turla-rootkit-malware-using-dynamic-analysis</a:t>
            </a:r>
            <a:endParaRPr lang="ru-RU" sz="1400" dirty="0">
              <a:effectLst/>
              <a:cs typeface="Times New Roman" panose="02020603050405020304"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513376098"/>
              </p:ext>
            </p:extLst>
          </p:nvPr>
        </p:nvGraphicFramePr>
        <p:xfrm>
          <a:off x="702641" y="1672887"/>
          <a:ext cx="10709910" cy="3857531"/>
        </p:xfrm>
        <a:graphic>
          <a:graphicData uri="http://schemas.openxmlformats.org/drawingml/2006/table">
            <a:tbl>
              <a:tblPr firstRow="1" bandRow="1">
                <a:tableStyleId>{5940675A-B579-460E-94D1-54222C63F5DA}</a:tableStyleId>
              </a:tblPr>
              <a:tblGrid>
                <a:gridCol w="3869359">
                  <a:extLst>
                    <a:ext uri="{9D8B030D-6E8A-4147-A177-3AD203B41FA5}">
                      <a16:colId xmlns:a16="http://schemas.microsoft.com/office/drawing/2014/main" val="996532404"/>
                    </a:ext>
                  </a:extLst>
                </a:gridCol>
                <a:gridCol w="6840551">
                  <a:extLst>
                    <a:ext uri="{9D8B030D-6E8A-4147-A177-3AD203B41FA5}">
                      <a16:colId xmlns:a16="http://schemas.microsoft.com/office/drawing/2014/main" val="1675519678"/>
                    </a:ext>
                  </a:extLst>
                </a:gridCol>
              </a:tblGrid>
              <a:tr h="749223">
                <a:tc>
                  <a:txBody>
                    <a:bodyPr/>
                    <a:lstStyle/>
                    <a:p>
                      <a:pPr algn="ctr"/>
                      <a:r>
                        <a:rPr lang="en-US" sz="2400" b="1" dirty="0"/>
                        <a:t>Windows</a:t>
                      </a:r>
                      <a:r>
                        <a:rPr lang="en-US" sz="2400" b="1" baseline="0" dirty="0"/>
                        <a:t> security features</a:t>
                      </a:r>
                      <a:endParaRPr lang="en-US" sz="2400" b="1" dirty="0"/>
                    </a:p>
                  </a:txBody>
                  <a:tcPr anchor="ctr"/>
                </a:tc>
                <a:tc>
                  <a:txBody>
                    <a:bodyPr/>
                    <a:lstStyle/>
                    <a:p>
                      <a:pPr algn="ctr"/>
                      <a:r>
                        <a:rPr lang="en-US" sz="2400" b="1" dirty="0"/>
                        <a:t>What do we have now?</a:t>
                      </a:r>
                    </a:p>
                  </a:txBody>
                  <a:tcPr anchor="ctr"/>
                </a:tc>
                <a:extLst>
                  <a:ext uri="{0D108BD9-81ED-4DB2-BD59-A6C34878D82A}">
                    <a16:rowId xmlns:a16="http://schemas.microsoft.com/office/drawing/2014/main" val="3544771685"/>
                  </a:ext>
                </a:extLst>
              </a:tr>
              <a:tr h="1670919">
                <a:tc>
                  <a:txBody>
                    <a:bodyPr/>
                    <a:lstStyle/>
                    <a:p>
                      <a:pPr algn="ctr"/>
                      <a:r>
                        <a:rPr lang="en-US" sz="2400" dirty="0"/>
                        <a:t>Driver Signature Enforcement</a:t>
                      </a:r>
                    </a:p>
                  </a:txBody>
                  <a:tcPr anchor="ctr"/>
                </a:tc>
                <a:tc>
                  <a:txBody>
                    <a:bodyPr/>
                    <a:lstStyle/>
                    <a:p>
                      <a:pPr algn="l"/>
                      <a:endParaRPr lang="en-US" sz="2000" dirty="0"/>
                    </a:p>
                    <a:p>
                      <a:pPr algn="l"/>
                      <a:endParaRPr lang="en-US" sz="2000" dirty="0"/>
                    </a:p>
                    <a:p>
                      <a:pPr algn="l"/>
                      <a:endParaRPr lang="en-US" sz="2000" dirty="0"/>
                    </a:p>
                    <a:p>
                      <a:pPr algn="l"/>
                      <a:endParaRPr lang="en-US" sz="2000" dirty="0"/>
                    </a:p>
                    <a:p>
                      <a:pPr algn="l"/>
                      <a:endParaRPr lang="en-US" sz="2000" dirty="0"/>
                    </a:p>
                  </a:txBody>
                  <a:tcPr/>
                </a:tc>
                <a:extLst>
                  <a:ext uri="{0D108BD9-81ED-4DB2-BD59-A6C34878D82A}">
                    <a16:rowId xmlns:a16="http://schemas.microsoft.com/office/drawing/2014/main" val="702138613"/>
                  </a:ext>
                </a:extLst>
              </a:tr>
              <a:tr h="1437389">
                <a:tc>
                  <a:txBody>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PatchGuard</a:t>
                      </a:r>
                      <a:br>
                        <a:rPr kumimoji="0" lang="en-US" sz="2400" u="none" strike="noStrike" kern="1200" cap="none" spc="0" normalizeH="0" baseline="0" noProof="0" dirty="0">
                          <a:ln>
                            <a:noFill/>
                          </a:ln>
                          <a:effectLst/>
                          <a:uLnTx/>
                          <a:uFillTx/>
                        </a:rPr>
                      </a:br>
                      <a:r>
                        <a:rPr kumimoji="0" lang="en-US" sz="2400" u="none" strike="noStrike" kern="1200" cap="none" spc="0" normalizeH="0" baseline="0" noProof="0" dirty="0">
                          <a:ln>
                            <a:noFill/>
                          </a:ln>
                          <a:effectLst/>
                          <a:uLnTx/>
                          <a:uFillTx/>
                        </a:rPr>
                        <a:t>(Kernel Patch Protection)</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lvl="1">
                        <a:lnSpc>
                          <a:spcPct val="110000"/>
                        </a:lnSpc>
                      </a:pPr>
                      <a:endParaRPr lang="en-US" sz="2400" kern="1200" baseline="0" dirty="0">
                        <a:solidFill>
                          <a:schemeClr val="tx1"/>
                        </a:solidFill>
                        <a:latin typeface="+mn-lt"/>
                        <a:ea typeface="+mn-ea"/>
                        <a:cs typeface="+mn-cs"/>
                      </a:endParaRPr>
                    </a:p>
                  </a:txBody>
                  <a:tcPr/>
                </a:tc>
                <a:extLst>
                  <a:ext uri="{0D108BD9-81ED-4DB2-BD59-A6C34878D82A}">
                    <a16:rowId xmlns:a16="http://schemas.microsoft.com/office/drawing/2014/main" val="3288849010"/>
                  </a:ext>
                </a:extLst>
              </a:tr>
            </a:tbl>
          </a:graphicData>
        </a:graphic>
      </p:graphicFrame>
      <p:cxnSp>
        <p:nvCxnSpPr>
          <p:cNvPr id="25" name="Straight Connector 24"/>
          <p:cNvCxnSpPr/>
          <p:nvPr/>
        </p:nvCxnSpPr>
        <p:spPr>
          <a:xfrm>
            <a:off x="123825" y="6017964"/>
            <a:ext cx="1390650" cy="0"/>
          </a:xfrm>
          <a:prstGeom prst="line">
            <a:avLst/>
          </a:prstGeom>
          <a:ln w="3175"/>
        </p:spPr>
        <p:style>
          <a:lnRef idx="1">
            <a:schemeClr val="dk1"/>
          </a:lnRef>
          <a:fillRef idx="0">
            <a:schemeClr val="dk1"/>
          </a:fillRef>
          <a:effectRef idx="0">
            <a:schemeClr val="dk1"/>
          </a:effectRef>
          <a:fontRef idx="minor">
            <a:schemeClr val="tx1"/>
          </a:fontRef>
        </p:style>
      </p:cxnSp>
      <p:sp>
        <p:nvSpPr>
          <p:cNvPr id="26" name="Title 8"/>
          <p:cNvSpPr>
            <a:spLocks noGrp="1"/>
          </p:cNvSpPr>
          <p:nvPr>
            <p:ph type="title"/>
          </p:nvPr>
        </p:nvSpPr>
        <p:spPr>
          <a:xfrm>
            <a:off x="702641" y="347325"/>
            <a:ext cx="10515600" cy="1325563"/>
          </a:xfrm>
        </p:spPr>
        <p:txBody>
          <a:bodyPr>
            <a:normAutofit/>
          </a:bodyPr>
          <a:lstStyle/>
          <a:p>
            <a:r>
              <a:rPr lang="en-US" sz="3600" b="1" dirty="0">
                <a:solidFill>
                  <a:srgbClr val="FFC000"/>
                </a:solidFill>
                <a:latin typeface="Anson" panose="020B0604020202020204" pitchFamily="50" charset="0"/>
              </a:rPr>
              <a:t>What do we have now?</a:t>
            </a:r>
          </a:p>
        </p:txBody>
      </p:sp>
    </p:spTree>
    <p:extLst>
      <p:ext uri="{BB962C8B-B14F-4D97-AF65-F5344CB8AC3E}">
        <p14:creationId xmlns:p14="http://schemas.microsoft.com/office/powerpoint/2010/main" val="162544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2" name="Rectangle 11"/>
          <p:cNvSpPr/>
          <p:nvPr/>
        </p:nvSpPr>
        <p:spPr>
          <a:xfrm>
            <a:off x="0" y="6017964"/>
            <a:ext cx="12151305" cy="738664"/>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rPr>
              <a:t>McAfee. (2016, September). Threats Report. McAfee Labs. Retrieved from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hlinkClick r:id="rId3"/>
              </a:rPr>
              <a:t>http://www.mcafee.com/us/resources/reports/rp-quarterly-threats-sep-2016.pdf</a:t>
            </a: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rPr>
              <a:t>Singh, A. (2015, April 8). Dissecting </a:t>
            </a:r>
            <a:r>
              <a:rPr kumimoji="0" lang="en-US" sz="1400" b="0" i="0" u="none" strike="noStrike" kern="1200" cap="none" spc="0" normalizeH="0" baseline="0" noProof="0" dirty="0" err="1">
                <a:ln>
                  <a:noFill/>
                </a:ln>
                <a:solidFill>
                  <a:srgbClr val="FFFFFF"/>
                </a:solidFill>
                <a:effectLst/>
                <a:uLnTx/>
                <a:uFillTx/>
                <a:latin typeface="Calibri" panose="020F0502020204030204"/>
                <a:ea typeface="+mn-ea"/>
                <a:cs typeface="Times New Roman" panose="02020603050405020304" pitchFamily="18" charset="0"/>
              </a:rPr>
              <a:t>Turla</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rPr>
              <a:t> Rootkit Malware Using Dynamic Analysis. Retrieved from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hlinkClick r:id="rId4"/>
              </a:rPr>
              <a:t>https://www.lastline.com/labsblog/dissecting-turla-rootkit-malware-using-dynamic-analysis</a:t>
            </a:r>
            <a:endParaRPr kumimoji="0" lang="ru-RU" sz="1400" b="0" i="0" u="none" strike="noStrike" kern="1200" cap="none" spc="0" normalizeH="0" baseline="0" noProof="0" dirty="0">
              <a:ln>
                <a:noFill/>
              </a:ln>
              <a:solidFill>
                <a:srgbClr val="FFFFFF"/>
              </a:solidFill>
              <a:effectLst/>
              <a:uLnTx/>
              <a:uFillTx/>
              <a:latin typeface="Calibri" panose="020F0502020204030204"/>
              <a:ea typeface="+mn-ea"/>
              <a:cs typeface="Times New Roman" panose="02020603050405020304" pitchFamily="18" charset="0"/>
            </a:endParaRPr>
          </a:p>
        </p:txBody>
      </p:sp>
      <p:graphicFrame>
        <p:nvGraphicFramePr>
          <p:cNvPr id="13" name="Table 12"/>
          <p:cNvGraphicFramePr>
            <a:graphicFrameLocks noGrp="1"/>
          </p:cNvGraphicFramePr>
          <p:nvPr/>
        </p:nvGraphicFramePr>
        <p:xfrm>
          <a:off x="702641" y="1672887"/>
          <a:ext cx="10709910" cy="3857531"/>
        </p:xfrm>
        <a:graphic>
          <a:graphicData uri="http://schemas.openxmlformats.org/drawingml/2006/table">
            <a:tbl>
              <a:tblPr firstRow="1" bandRow="1">
                <a:tableStyleId>{5940675A-B579-460E-94D1-54222C63F5DA}</a:tableStyleId>
              </a:tblPr>
              <a:tblGrid>
                <a:gridCol w="3869359">
                  <a:extLst>
                    <a:ext uri="{9D8B030D-6E8A-4147-A177-3AD203B41FA5}">
                      <a16:colId xmlns:a16="http://schemas.microsoft.com/office/drawing/2014/main" val="996532404"/>
                    </a:ext>
                  </a:extLst>
                </a:gridCol>
                <a:gridCol w="6840551">
                  <a:extLst>
                    <a:ext uri="{9D8B030D-6E8A-4147-A177-3AD203B41FA5}">
                      <a16:colId xmlns:a16="http://schemas.microsoft.com/office/drawing/2014/main" val="1675519678"/>
                    </a:ext>
                  </a:extLst>
                </a:gridCol>
              </a:tblGrid>
              <a:tr h="749223">
                <a:tc>
                  <a:txBody>
                    <a:bodyPr/>
                    <a:lstStyle/>
                    <a:p>
                      <a:pPr algn="ctr"/>
                      <a:r>
                        <a:rPr lang="en-US" sz="2400" b="1" dirty="0"/>
                        <a:t>Windows</a:t>
                      </a:r>
                      <a:r>
                        <a:rPr lang="en-US" sz="2400" b="1" baseline="0" dirty="0"/>
                        <a:t> security features</a:t>
                      </a:r>
                      <a:endParaRPr lang="en-US" sz="2400" b="1" dirty="0"/>
                    </a:p>
                  </a:txBody>
                  <a:tcPr anchor="ctr"/>
                </a:tc>
                <a:tc>
                  <a:txBody>
                    <a:bodyPr/>
                    <a:lstStyle/>
                    <a:p>
                      <a:pPr algn="ctr"/>
                      <a:r>
                        <a:rPr lang="en-US" sz="2400" b="1" dirty="0"/>
                        <a:t>What do we have now?</a:t>
                      </a:r>
                    </a:p>
                  </a:txBody>
                  <a:tcPr anchor="ctr"/>
                </a:tc>
                <a:extLst>
                  <a:ext uri="{0D108BD9-81ED-4DB2-BD59-A6C34878D82A}">
                    <a16:rowId xmlns:a16="http://schemas.microsoft.com/office/drawing/2014/main" val="3544771685"/>
                  </a:ext>
                </a:extLst>
              </a:tr>
              <a:tr h="1670919">
                <a:tc>
                  <a:txBody>
                    <a:bodyPr/>
                    <a:lstStyle/>
                    <a:p>
                      <a:pPr algn="ctr"/>
                      <a:r>
                        <a:rPr lang="en-US" sz="2400" dirty="0"/>
                        <a:t>Driver Signature Enforcement</a:t>
                      </a:r>
                    </a:p>
                  </a:txBody>
                  <a:tcPr anchor="ctr"/>
                </a:tc>
                <a:tc>
                  <a:txBody>
                    <a:bodyPr/>
                    <a:lstStyle/>
                    <a:p>
                      <a:pPr algn="l"/>
                      <a:endParaRPr lang="en-US" sz="2000" dirty="0"/>
                    </a:p>
                    <a:p>
                      <a:pPr algn="l"/>
                      <a:endParaRPr lang="en-US" sz="2000" dirty="0"/>
                    </a:p>
                    <a:p>
                      <a:pPr algn="l"/>
                      <a:endParaRPr lang="en-US" sz="2000" dirty="0"/>
                    </a:p>
                    <a:p>
                      <a:pPr algn="l"/>
                      <a:endParaRPr lang="en-US" sz="2000" dirty="0"/>
                    </a:p>
                    <a:p>
                      <a:pPr algn="l"/>
                      <a:endParaRPr lang="en-US" sz="2000" dirty="0"/>
                    </a:p>
                  </a:txBody>
                  <a:tcPr/>
                </a:tc>
                <a:extLst>
                  <a:ext uri="{0D108BD9-81ED-4DB2-BD59-A6C34878D82A}">
                    <a16:rowId xmlns:a16="http://schemas.microsoft.com/office/drawing/2014/main" val="702138613"/>
                  </a:ext>
                </a:extLst>
              </a:tr>
              <a:tr h="1437389">
                <a:tc>
                  <a:txBody>
                    <a:bodyPr/>
                    <a:lstStyle/>
                    <a:p>
                      <a:pPr marL="0" marR="0" lvl="0" indent="0" algn="ctr" defTabSz="914377" rtl="0" eaLnBrk="1" fontAlgn="auto" latinLnBrk="0" hangingPunct="1">
                        <a:lnSpc>
                          <a:spcPct val="11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rPr>
                        <a:t>PatchGuard</a:t>
                      </a:r>
                      <a:br>
                        <a:rPr kumimoji="0" lang="en-US" sz="2400" u="none" strike="noStrike" kern="1200" cap="none" spc="0" normalizeH="0" baseline="0" noProof="0" dirty="0">
                          <a:ln>
                            <a:noFill/>
                          </a:ln>
                          <a:effectLst/>
                          <a:uLnTx/>
                          <a:uFillTx/>
                        </a:rPr>
                      </a:br>
                      <a:r>
                        <a:rPr kumimoji="0" lang="en-US" sz="2400" u="none" strike="noStrike" kern="1200" cap="none" spc="0" normalizeH="0" baseline="0" noProof="0" dirty="0">
                          <a:ln>
                            <a:noFill/>
                          </a:ln>
                          <a:effectLst/>
                          <a:uLnTx/>
                          <a:uFillTx/>
                        </a:rPr>
                        <a:t>(Kernel Patch Protection)</a:t>
                      </a: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lvl="1">
                        <a:lnSpc>
                          <a:spcPct val="110000"/>
                        </a:lnSpc>
                      </a:pPr>
                      <a:r>
                        <a:rPr lang="en-US" sz="2400" dirty="0"/>
                        <a:t>New malware is able to bypass</a:t>
                      </a:r>
                      <a:r>
                        <a:rPr lang="en-US" sz="2400" baseline="0" dirty="0"/>
                        <a:t> </a:t>
                      </a:r>
                      <a:r>
                        <a:rPr lang="en-US" sz="2400" dirty="0"/>
                        <a:t>Patch</a:t>
                      </a:r>
                      <a:r>
                        <a:rPr lang="en-US" sz="2400" baseline="0" dirty="0"/>
                        <a:t>Guard:</a:t>
                      </a:r>
                    </a:p>
                    <a:p>
                      <a:pPr marL="731520" lvl="1" indent="-274320">
                        <a:lnSpc>
                          <a:spcPct val="110000"/>
                        </a:lnSpc>
                        <a:buFont typeface="Arial" panose="020B0604020202020204" pitchFamily="34" charset="0"/>
                        <a:buChar char="•"/>
                      </a:pPr>
                      <a:r>
                        <a:rPr lang="en-US" sz="2400" baseline="0" dirty="0"/>
                        <a:t>‘</a:t>
                      </a:r>
                      <a:r>
                        <a:rPr lang="en-US" sz="2400" baseline="0" dirty="0" err="1"/>
                        <a:t>Turla</a:t>
                      </a:r>
                      <a:r>
                        <a:rPr lang="en-US" sz="2400" baseline="0" dirty="0"/>
                        <a:t>’ rootkit</a:t>
                      </a:r>
                      <a:r>
                        <a:rPr lang="en-US" sz="2400" baseline="30000" dirty="0"/>
                        <a:t>2</a:t>
                      </a:r>
                    </a:p>
                    <a:p>
                      <a:pPr marL="731520" lvl="1" indent="-274320" algn="l" defTabSz="914400" rtl="0" eaLnBrk="1" latinLnBrk="0" hangingPunct="1">
                        <a:lnSpc>
                          <a:spcPct val="110000"/>
                        </a:lnSpc>
                        <a:buFont typeface="Arial" panose="020B0604020202020204" pitchFamily="34" charset="0"/>
                        <a:buChar char="•"/>
                      </a:pPr>
                      <a:r>
                        <a:rPr lang="en-US" sz="2400" kern="1200" baseline="0" dirty="0">
                          <a:solidFill>
                            <a:schemeClr val="tx1"/>
                          </a:solidFill>
                          <a:latin typeface="+mn-lt"/>
                          <a:ea typeface="+mn-ea"/>
                          <a:cs typeface="+mn-cs"/>
                        </a:rPr>
                        <a:t>TDL4/TDSS</a:t>
                      </a:r>
                    </a:p>
                  </a:txBody>
                  <a:tcPr/>
                </a:tc>
                <a:extLst>
                  <a:ext uri="{0D108BD9-81ED-4DB2-BD59-A6C34878D82A}">
                    <a16:rowId xmlns:a16="http://schemas.microsoft.com/office/drawing/2014/main" val="3288849010"/>
                  </a:ext>
                </a:extLst>
              </a:tr>
            </a:tbl>
          </a:graphicData>
        </a:graphic>
      </p:graphicFrame>
      <p:cxnSp>
        <p:nvCxnSpPr>
          <p:cNvPr id="14" name="Straight Arrow Connector 13"/>
          <p:cNvCxnSpPr/>
          <p:nvPr/>
        </p:nvCxnSpPr>
        <p:spPr>
          <a:xfrm flipV="1">
            <a:off x="7124318" y="2411551"/>
            <a:ext cx="7368" cy="1132088"/>
          </a:xfrm>
          <a:prstGeom prst="straightConnector1">
            <a:avLst/>
          </a:prstGeom>
          <a:ln w="41275">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7106020" y="3557492"/>
            <a:ext cx="2398025" cy="0"/>
          </a:xfrm>
          <a:prstGeom prst="straightConnector1">
            <a:avLst/>
          </a:prstGeom>
          <a:ln w="41275">
            <a:tailEnd type="triangle" w="lg" len="lg"/>
          </a:ln>
        </p:spPr>
        <p:style>
          <a:lnRef idx="1">
            <a:schemeClr val="dk1"/>
          </a:lnRef>
          <a:fillRef idx="0">
            <a:schemeClr val="dk1"/>
          </a:fillRef>
          <a:effectRef idx="0">
            <a:schemeClr val="dk1"/>
          </a:effectRef>
          <a:fontRef idx="minor">
            <a:schemeClr val="tx1"/>
          </a:fontRef>
        </p:style>
      </p:cxnSp>
      <p:sp>
        <p:nvSpPr>
          <p:cNvPr id="16" name="Isosceles Triangle 15"/>
          <p:cNvSpPr/>
          <p:nvPr/>
        </p:nvSpPr>
        <p:spPr>
          <a:xfrm>
            <a:off x="7672632" y="2707187"/>
            <a:ext cx="1179480" cy="558591"/>
          </a:xfrm>
          <a:prstGeom prst="triangle">
            <a:avLst>
              <a:gd name="adj" fmla="val 98637"/>
            </a:avLst>
          </a:prstGeom>
          <a:gradFill>
            <a:gsLst>
              <a:gs pos="99609">
                <a:srgbClr val="FFC000"/>
              </a:gs>
              <a:gs pos="99218">
                <a:srgbClr val="CFE2F3"/>
              </a:gs>
              <a:gs pos="98437">
                <a:srgbClr val="CFE2F3"/>
              </a:gs>
              <a:gs pos="96875">
                <a:srgbClr val="D0E2F3"/>
              </a:gs>
              <a:gs pos="93750">
                <a:srgbClr val="D1E3F3"/>
              </a:gs>
              <a:gs pos="87500">
                <a:srgbClr val="D4E5F4"/>
              </a:gs>
              <a:gs pos="75000">
                <a:srgbClr val="D9E8F5"/>
              </a:gs>
              <a:gs pos="50000">
                <a:srgbClr val="E3EEF8"/>
              </a:gs>
              <a:gs pos="0">
                <a:schemeClr val="accent1">
                  <a:lumMod val="5000"/>
                  <a:lumOff val="95000"/>
                </a:schemeClr>
              </a:gs>
              <a:gs pos="100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Arrow Connector 16"/>
          <p:cNvCxnSpPr/>
          <p:nvPr/>
        </p:nvCxnSpPr>
        <p:spPr>
          <a:xfrm flipV="1">
            <a:off x="7622328" y="2689702"/>
            <a:ext cx="1198034" cy="577829"/>
          </a:xfrm>
          <a:prstGeom prst="straightConnector1">
            <a:avLst/>
          </a:prstGeom>
          <a:ln w="41275">
            <a:solidFill>
              <a:srgbClr val="FF0000"/>
            </a:solidFill>
            <a:headEnd type="oval"/>
            <a:tailEnd type="oval" w="med" len="med"/>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7672632" y="3265778"/>
            <a:ext cx="1179480" cy="270164"/>
          </a:xfrm>
          <a:prstGeom prst="rect">
            <a:avLst/>
          </a:prstGeom>
          <a:gradFill>
            <a:gsLst>
              <a:gs pos="99609">
                <a:srgbClr val="FFC000"/>
              </a:gs>
              <a:gs pos="99218">
                <a:srgbClr val="CFE2F3"/>
              </a:gs>
              <a:gs pos="98437">
                <a:srgbClr val="CFE2F3"/>
              </a:gs>
              <a:gs pos="96875">
                <a:srgbClr val="D0E2F3"/>
              </a:gs>
              <a:gs pos="93750">
                <a:srgbClr val="D1E3F3"/>
              </a:gs>
              <a:gs pos="87500">
                <a:srgbClr val="D4E5F4"/>
              </a:gs>
              <a:gs pos="75000">
                <a:srgbClr val="D9E8F5"/>
              </a:gs>
              <a:gs pos="50000">
                <a:srgbClr val="E3EEF8"/>
              </a:gs>
              <a:gs pos="0">
                <a:schemeClr val="accent1">
                  <a:lumMod val="5000"/>
                  <a:lumOff val="95000"/>
                </a:schemeClr>
              </a:gs>
              <a:gs pos="100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7718832" y="3029852"/>
            <a:ext cx="1166537" cy="1015663"/>
          </a:xfrm>
          <a:prstGeom prst="rect">
            <a:avLst/>
          </a:prstGeom>
        </p:spPr>
        <p:txBody>
          <a:bodyPr wrap="non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6 months</a:t>
            </a:r>
            <a:b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2016</a:t>
            </a:r>
          </a:p>
        </p:txBody>
      </p:sp>
      <p:sp>
        <p:nvSpPr>
          <p:cNvPr id="20" name="Rectangle 19"/>
          <p:cNvSpPr/>
          <p:nvPr/>
        </p:nvSpPr>
        <p:spPr>
          <a:xfrm>
            <a:off x="4722190" y="2677237"/>
            <a:ext cx="2226339" cy="752514"/>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3 million of</a:t>
            </a:r>
            <a:r>
              <a:rPr kumimoji="0" lang="ru-RU" sz="20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signed malicious binaries</a:t>
            </a:r>
            <a:r>
              <a:rPr kumimoji="0" lang="en-US" sz="2000" b="0" i="0" u="none" strike="noStrike" kern="1200" cap="none" spc="0" normalizeH="0" baseline="30000" noProof="0" dirty="0">
                <a:ln>
                  <a:noFill/>
                </a:ln>
                <a:solidFill>
                  <a:srgbClr val="FFFFFF"/>
                </a:solidFill>
                <a:effectLst/>
                <a:uLnTx/>
                <a:uFillTx/>
                <a:latin typeface="Calibri" panose="020F0502020204030204"/>
                <a:ea typeface="+mn-ea"/>
                <a:cs typeface="+mn-cs"/>
              </a:rPr>
              <a:t>1</a:t>
            </a:r>
          </a:p>
        </p:txBody>
      </p:sp>
      <p:cxnSp>
        <p:nvCxnSpPr>
          <p:cNvPr id="21" name="Straight Connector 20"/>
          <p:cNvCxnSpPr/>
          <p:nvPr/>
        </p:nvCxnSpPr>
        <p:spPr>
          <a:xfrm flipH="1" flipV="1">
            <a:off x="7031050" y="3265778"/>
            <a:ext cx="591279" cy="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7050100" y="2685637"/>
            <a:ext cx="1770262" cy="406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6885062" y="2685637"/>
            <a:ext cx="165037" cy="578389"/>
          </a:xfrm>
          <a:prstGeom prst="leftBrace">
            <a:avLst>
              <a:gd name="adj1" fmla="val 117266"/>
              <a:gd name="adj2" fmla="val 49623"/>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p:cNvPicPr>
            <a:picLocks noChangeAspect="1"/>
          </p:cNvPicPr>
          <p:nvPr/>
        </p:nvPicPr>
        <p:blipFill>
          <a:blip r:embed="rId5"/>
          <a:stretch>
            <a:fillRect/>
          </a:stretch>
        </p:blipFill>
        <p:spPr>
          <a:xfrm>
            <a:off x="9675858" y="2775203"/>
            <a:ext cx="1564880" cy="1089449"/>
          </a:xfrm>
          <a:prstGeom prst="rect">
            <a:avLst/>
          </a:prstGeom>
        </p:spPr>
      </p:pic>
      <p:cxnSp>
        <p:nvCxnSpPr>
          <p:cNvPr id="25" name="Straight Connector 24"/>
          <p:cNvCxnSpPr/>
          <p:nvPr/>
        </p:nvCxnSpPr>
        <p:spPr>
          <a:xfrm>
            <a:off x="123825" y="6017964"/>
            <a:ext cx="1390650" cy="0"/>
          </a:xfrm>
          <a:prstGeom prst="line">
            <a:avLst/>
          </a:prstGeom>
          <a:ln w="3175"/>
        </p:spPr>
        <p:style>
          <a:lnRef idx="1">
            <a:schemeClr val="dk1"/>
          </a:lnRef>
          <a:fillRef idx="0">
            <a:schemeClr val="dk1"/>
          </a:fillRef>
          <a:effectRef idx="0">
            <a:schemeClr val="dk1"/>
          </a:effectRef>
          <a:fontRef idx="minor">
            <a:schemeClr val="tx1"/>
          </a:fontRef>
        </p:style>
      </p:cxnSp>
      <p:sp>
        <p:nvSpPr>
          <p:cNvPr id="26" name="Title 8"/>
          <p:cNvSpPr>
            <a:spLocks noGrp="1"/>
          </p:cNvSpPr>
          <p:nvPr>
            <p:ph type="title"/>
          </p:nvPr>
        </p:nvSpPr>
        <p:spPr>
          <a:xfrm>
            <a:off x="702641" y="347325"/>
            <a:ext cx="10515600" cy="1325563"/>
          </a:xfrm>
        </p:spPr>
        <p:txBody>
          <a:bodyPr>
            <a:normAutofit/>
          </a:bodyPr>
          <a:lstStyle/>
          <a:p>
            <a:r>
              <a:rPr lang="en-US" sz="3600" b="1" dirty="0">
                <a:solidFill>
                  <a:srgbClr val="FFC000"/>
                </a:solidFill>
                <a:latin typeface="Anson" panose="020B0604020202020204" pitchFamily="50" charset="0"/>
              </a:rPr>
              <a:t>What do we have now?</a:t>
            </a:r>
          </a:p>
        </p:txBody>
      </p:sp>
    </p:spTree>
    <p:extLst>
      <p:ext uri="{BB962C8B-B14F-4D97-AF65-F5344CB8AC3E}">
        <p14:creationId xmlns:p14="http://schemas.microsoft.com/office/powerpoint/2010/main" val="27726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0E68"/>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11" name="Table 10"/>
          <p:cNvGraphicFramePr>
            <a:graphicFrameLocks noGrp="1"/>
          </p:cNvGraphicFramePr>
          <p:nvPr>
            <p:extLst>
              <p:ext uri="{D42A27DB-BD31-4B8C-83A1-F6EECF244321}">
                <p14:modId xmlns:p14="http://schemas.microsoft.com/office/powerpoint/2010/main" val="859744753"/>
              </p:ext>
            </p:extLst>
          </p:nvPr>
        </p:nvGraphicFramePr>
        <p:xfrm>
          <a:off x="294254" y="1027016"/>
          <a:ext cx="11524000" cy="5303520"/>
        </p:xfrm>
        <a:graphic>
          <a:graphicData uri="http://schemas.openxmlformats.org/drawingml/2006/table">
            <a:tbl>
              <a:tblPr firstRow="1" bandRow="1">
                <a:tableStyleId>{5940675A-B579-460E-94D1-54222C63F5DA}</a:tableStyleId>
              </a:tblPr>
              <a:tblGrid>
                <a:gridCol w="369575">
                  <a:extLst>
                    <a:ext uri="{9D8B030D-6E8A-4147-A177-3AD203B41FA5}">
                      <a16:colId xmlns:a16="http://schemas.microsoft.com/office/drawing/2014/main" val="1026218237"/>
                    </a:ext>
                  </a:extLst>
                </a:gridCol>
                <a:gridCol w="2756383">
                  <a:extLst>
                    <a:ext uri="{9D8B030D-6E8A-4147-A177-3AD203B41FA5}">
                      <a16:colId xmlns:a16="http://schemas.microsoft.com/office/drawing/2014/main" val="1509698785"/>
                    </a:ext>
                  </a:extLst>
                </a:gridCol>
                <a:gridCol w="4271210">
                  <a:extLst>
                    <a:ext uri="{9D8B030D-6E8A-4147-A177-3AD203B41FA5}">
                      <a16:colId xmlns:a16="http://schemas.microsoft.com/office/drawing/2014/main" val="2908053829"/>
                    </a:ext>
                  </a:extLst>
                </a:gridCol>
                <a:gridCol w="4126832">
                  <a:extLst>
                    <a:ext uri="{9D8B030D-6E8A-4147-A177-3AD203B41FA5}">
                      <a16:colId xmlns:a16="http://schemas.microsoft.com/office/drawing/2014/main" val="1707078197"/>
                    </a:ext>
                  </a:extLst>
                </a:gridCol>
              </a:tblGrid>
              <a:tr h="437493">
                <a:tc>
                  <a:txBody>
                    <a:bodyPr/>
                    <a:lstStyle/>
                    <a:p>
                      <a:pPr algn="ctr"/>
                      <a:r>
                        <a:rPr lang="ru-RU" sz="2400" b="1" dirty="0"/>
                        <a:t>№</a:t>
                      </a:r>
                      <a:endParaRPr lang="en-US" sz="2400" b="1" dirty="0"/>
                    </a:p>
                  </a:txBody>
                  <a:tcPr anchor="ctr"/>
                </a:tc>
                <a:tc>
                  <a:txBody>
                    <a:bodyPr/>
                    <a:lstStyle/>
                    <a:p>
                      <a:pPr algn="ctr"/>
                      <a:r>
                        <a:rPr lang="en-US" sz="2400" b="1" dirty="0"/>
                        <a:t>Pre-emptive Actions</a:t>
                      </a:r>
                    </a:p>
                  </a:txBody>
                  <a:tcPr anchor="ctr"/>
                </a:tc>
                <a:tc>
                  <a:txBody>
                    <a:bodyPr/>
                    <a:lstStyle/>
                    <a:p>
                      <a:pPr algn="ctr"/>
                      <a:r>
                        <a:rPr lang="en-US" sz="2400" b="1" dirty="0"/>
                        <a:t>Malware actions</a:t>
                      </a:r>
                    </a:p>
                  </a:txBody>
                  <a:tcPr anchor="ctr"/>
                </a:tc>
                <a:tc>
                  <a:txBody>
                    <a:bodyPr/>
                    <a:lstStyle/>
                    <a:p>
                      <a:pPr algn="ctr"/>
                      <a:r>
                        <a:rPr lang="en-US" sz="2400" b="1" dirty="0">
                          <a:solidFill>
                            <a:schemeClr val="bg1"/>
                          </a:solidFill>
                        </a:rPr>
                        <a:t>Results &amp; Comments</a:t>
                      </a:r>
                    </a:p>
                  </a:txBody>
                  <a:tcPr anchor="ctr"/>
                </a:tc>
                <a:extLst>
                  <a:ext uri="{0D108BD9-81ED-4DB2-BD59-A6C34878D82A}">
                    <a16:rowId xmlns:a16="http://schemas.microsoft.com/office/drawing/2014/main" val="540729080"/>
                  </a:ext>
                </a:extLst>
              </a:tr>
              <a:tr h="111755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mn-lt"/>
                          <a:ea typeface="+mn-ea"/>
                          <a:cs typeface="+mn-cs"/>
                        </a:rPr>
                        <a:t>1</a:t>
                      </a:r>
                    </a:p>
                    <a:p>
                      <a:pPr algn="ctr"/>
                      <a:endParaRPr lang="en-US" sz="1800" dirty="0"/>
                    </a:p>
                  </a:txBody>
                  <a:tcPr anchor="ctr"/>
                </a:tc>
                <a:tc>
                  <a:txBody>
                    <a:bodyPr/>
                    <a:lstStyle/>
                    <a:p>
                      <a:pPr algn="l"/>
                      <a:endParaRPr lang="en-US" sz="2000" dirty="0"/>
                    </a:p>
                    <a:p>
                      <a:pPr algn="l"/>
                      <a:endParaRPr lang="en-US" sz="2000" dirty="0"/>
                    </a:p>
                    <a:p>
                      <a:pPr algn="l"/>
                      <a:endParaRPr lang="en-US" sz="2000" dirty="0"/>
                    </a:p>
                    <a:p>
                      <a:pPr algn="l"/>
                      <a:endParaRPr lang="en-US" sz="2000" dirty="0"/>
                    </a:p>
                    <a:p>
                      <a:pPr algn="l"/>
                      <a:endParaRPr lang="en-US" sz="2000" dirty="0"/>
                    </a:p>
                  </a:txBody>
                  <a:tcPr/>
                </a:tc>
                <a:tc>
                  <a:txBody>
                    <a:bodyPr/>
                    <a:lstStyle/>
                    <a:p>
                      <a:endParaRPr lang="en-US" sz="2000" dirty="0"/>
                    </a:p>
                  </a:txBody>
                  <a:tcPr/>
                </a:tc>
                <a:tc>
                  <a:txBody>
                    <a:bodyPr/>
                    <a:lstStyle/>
                    <a:p>
                      <a:pPr algn="ctr"/>
                      <a:endParaRPr lang="en-US" sz="2400" dirty="0"/>
                    </a:p>
                  </a:txBody>
                  <a:tcPr anchor="ctr"/>
                </a:tc>
                <a:extLst>
                  <a:ext uri="{0D108BD9-81ED-4DB2-BD59-A6C34878D82A}">
                    <a16:rowId xmlns:a16="http://schemas.microsoft.com/office/drawing/2014/main" val="1604228587"/>
                  </a:ext>
                </a:extLst>
              </a:tr>
              <a:tr h="111755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dirty="0"/>
                        <a:t>2</a:t>
                      </a:r>
                    </a:p>
                  </a:txBody>
                  <a:tcPr anchor="c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txBody>
                  <a:tcP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2000" dirty="0"/>
                    </a:p>
                  </a:txBody>
                  <a:tcPr>
                    <a:noFill/>
                  </a:tcPr>
                </a:tc>
                <a:tc>
                  <a:txBody>
                    <a:bodyPr/>
                    <a:lstStyle/>
                    <a:p>
                      <a:pPr marL="0" algn="ctr" defTabSz="914377" rtl="0" eaLnBrk="1" latinLnBrk="0" hangingPunct="1"/>
                      <a:endParaRPr lang="en-US" sz="2400" kern="1200" dirty="0">
                        <a:solidFill>
                          <a:schemeClr val="tx1"/>
                        </a:solidFill>
                        <a:latin typeface="+mn-lt"/>
                        <a:ea typeface="+mn-ea"/>
                        <a:cs typeface="+mn-cs"/>
                      </a:endParaRPr>
                    </a:p>
                  </a:txBody>
                  <a:tcPr anchor="ctr">
                    <a:noFill/>
                  </a:tcPr>
                </a:tc>
                <a:extLst>
                  <a:ext uri="{0D108BD9-81ED-4DB2-BD59-A6C34878D82A}">
                    <a16:rowId xmlns:a16="http://schemas.microsoft.com/office/drawing/2014/main" val="3988284247"/>
                  </a:ext>
                </a:extLst>
              </a:tr>
              <a:tr h="1148134">
                <a:tc>
                  <a:txBody>
                    <a:bodyPr/>
                    <a:lstStyle/>
                    <a:p>
                      <a:pPr algn="ctr"/>
                      <a:r>
                        <a:rPr lang="en-US" sz="2400" dirty="0"/>
                        <a:t>3</a:t>
                      </a:r>
                    </a:p>
                  </a:txBody>
                  <a:tcPr anchor="ctr">
                    <a:noFill/>
                  </a:tcPr>
                </a:tc>
                <a:tc>
                  <a:txBody>
                    <a:bodyPr/>
                    <a:lstStyle/>
                    <a:p>
                      <a:endParaRPr lang="en-US" sz="2000" dirty="0"/>
                    </a:p>
                    <a:p>
                      <a:endParaRPr lang="en-US" sz="2000" dirty="0"/>
                    </a:p>
                    <a:p>
                      <a:endParaRPr lang="en-US" sz="2000" dirty="0"/>
                    </a:p>
                    <a:p>
                      <a:endParaRPr lang="en-US" sz="2000" dirty="0"/>
                    </a:p>
                    <a:p>
                      <a:endParaRPr lang="en-US" sz="2000" dirty="0"/>
                    </a:p>
                  </a:txBody>
                  <a:tcPr>
                    <a:noFill/>
                  </a:tcPr>
                </a:tc>
                <a:tc>
                  <a:txBody>
                    <a:bodyPr/>
                    <a:lstStyle/>
                    <a:p>
                      <a:endParaRPr lang="en-US" sz="1800" dirty="0"/>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mn-lt"/>
                        <a:ea typeface="+mn-ea"/>
                        <a:cs typeface="+mn-cs"/>
                      </a:endParaRPr>
                    </a:p>
                  </a:txBody>
                  <a:tcPr anchor="ctr">
                    <a:noFill/>
                  </a:tcPr>
                </a:tc>
                <a:extLst>
                  <a:ext uri="{0D108BD9-81ED-4DB2-BD59-A6C34878D82A}">
                    <a16:rowId xmlns:a16="http://schemas.microsoft.com/office/drawing/2014/main" val="2668206829"/>
                  </a:ext>
                </a:extLst>
              </a:tr>
            </a:tbl>
          </a:graphicData>
        </a:graphic>
      </p:graphicFrame>
      <p:sp>
        <p:nvSpPr>
          <p:cNvPr id="12" name="Title 1"/>
          <p:cNvSpPr>
            <a:spLocks noGrp="1"/>
          </p:cNvSpPr>
          <p:nvPr>
            <p:ph type="title"/>
          </p:nvPr>
        </p:nvSpPr>
        <p:spPr>
          <a:xfrm>
            <a:off x="838200" y="44749"/>
            <a:ext cx="10515600" cy="909658"/>
          </a:xfrm>
        </p:spPr>
        <p:txBody>
          <a:bodyPr>
            <a:normAutofit/>
          </a:bodyPr>
          <a:lstStyle/>
          <a:p>
            <a:r>
              <a:rPr lang="en-US" sz="3600" b="1" dirty="0">
                <a:solidFill>
                  <a:srgbClr val="FFC000"/>
                </a:solidFill>
                <a:latin typeface="Anson" panose="020B0604020202020204" pitchFamily="50" charset="0"/>
                <a:hlinkClick r:id="rId3" action="ppaction://program"/>
              </a:rPr>
              <a:t>Defeat and Protect PatchGuard </a:t>
            </a:r>
            <a:endParaRPr lang="en-US" sz="3600" b="1" dirty="0">
              <a:solidFill>
                <a:srgbClr val="FFC000"/>
              </a:solidFill>
              <a:latin typeface="Anson" panose="020B0604020202020204" pitchFamily="50" charset="0"/>
            </a:endParaRPr>
          </a:p>
        </p:txBody>
      </p:sp>
      <p:sp>
        <p:nvSpPr>
          <p:cNvPr id="13" name="Slide Number Placeholder 2"/>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66AA503-95B4-43F7-9848-DF7FDA4272F3}" type="slidenum">
              <a:rPr kumimoji="0" lang="en-US" sz="1200" b="0" i="0" u="none" strike="noStrike" kern="1200" cap="none" spc="0" normalizeH="0" baseline="0" noProof="0" smtClean="0">
                <a:ln>
                  <a:noFill/>
                </a:ln>
                <a:solidFill>
                  <a:srgbClr val="FFFFFF">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FFFFFF">
                  <a:tint val="75000"/>
                </a:srgbClr>
              </a:solidFill>
              <a:effectLst/>
              <a:uLnTx/>
              <a:uFillTx/>
              <a:latin typeface="Calibri" panose="020F0502020204030204"/>
              <a:ea typeface="+mn-ea"/>
              <a:cs typeface="+mn-cs"/>
            </a:endParaRPr>
          </a:p>
        </p:txBody>
      </p:sp>
      <p:sp>
        <p:nvSpPr>
          <p:cNvPr id="14" name="Rounded Rectangle 13"/>
          <p:cNvSpPr/>
          <p:nvPr/>
        </p:nvSpPr>
        <p:spPr>
          <a:xfrm>
            <a:off x="3542933" y="3341247"/>
            <a:ext cx="4022067" cy="567188"/>
          </a:xfrm>
          <a:prstGeom prst="roundRect">
            <a:avLst>
              <a:gd name="adj" fmla="val 12469"/>
            </a:avLst>
          </a:prstGeom>
          <a:solidFill>
            <a:srgbClr val="3B0B0B"/>
          </a:solidFill>
          <a:ln w="31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Exploit is disabling PatchGuard </a:t>
            </a:r>
          </a:p>
        </p:txBody>
      </p:sp>
      <p:sp>
        <p:nvSpPr>
          <p:cNvPr id="15" name="Rounded Rectangle 14"/>
          <p:cNvSpPr/>
          <p:nvPr/>
        </p:nvSpPr>
        <p:spPr>
          <a:xfrm>
            <a:off x="711849" y="4989522"/>
            <a:ext cx="2597405" cy="1117600"/>
          </a:xfrm>
          <a:prstGeom prst="roundRect">
            <a:avLst/>
          </a:prstGeom>
          <a:solidFill>
            <a:schemeClr val="accent1">
              <a:lumMod val="50000"/>
            </a:schemeClr>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Memory protector limits memory access</a:t>
            </a:r>
          </a:p>
        </p:txBody>
      </p:sp>
      <p:sp>
        <p:nvSpPr>
          <p:cNvPr id="25" name="Rounded Rectangle 24"/>
          <p:cNvSpPr/>
          <p:nvPr/>
        </p:nvSpPr>
        <p:spPr>
          <a:xfrm>
            <a:off x="3542933" y="3956214"/>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Rootkit is hiding the process</a:t>
            </a:r>
          </a:p>
        </p:txBody>
      </p:sp>
      <p:sp>
        <p:nvSpPr>
          <p:cNvPr id="26" name="Rounded Rectangle 25"/>
          <p:cNvSpPr/>
          <p:nvPr/>
        </p:nvSpPr>
        <p:spPr>
          <a:xfrm>
            <a:off x="3542933" y="4970802"/>
            <a:ext cx="4022067" cy="567188"/>
          </a:xfrm>
          <a:prstGeom prst="roundRect">
            <a:avLst>
              <a:gd name="adj" fmla="val 12469"/>
            </a:avLst>
          </a:prstGeom>
          <a:solidFill>
            <a:srgbClr val="3B0B0B"/>
          </a:solidFill>
          <a:ln w="317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Exploit is disabling PatchGuard </a:t>
            </a:r>
          </a:p>
        </p:txBody>
      </p:sp>
      <p:sp>
        <p:nvSpPr>
          <p:cNvPr id="27" name="Rounded Rectangle 26"/>
          <p:cNvSpPr/>
          <p:nvPr/>
        </p:nvSpPr>
        <p:spPr>
          <a:xfrm>
            <a:off x="3542933" y="5585769"/>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Rootkit is hiding the process</a:t>
            </a:r>
          </a:p>
        </p:txBody>
      </p:sp>
      <p:sp>
        <p:nvSpPr>
          <p:cNvPr id="28" name="Rounded Rectangle 27"/>
          <p:cNvSpPr/>
          <p:nvPr/>
        </p:nvSpPr>
        <p:spPr>
          <a:xfrm>
            <a:off x="3542933" y="1999109"/>
            <a:ext cx="4022067" cy="521353"/>
          </a:xfrm>
          <a:prstGeom prst="roundRect">
            <a:avLst>
              <a:gd name="adj" fmla="val 13378"/>
            </a:avLst>
          </a:prstGeom>
          <a:solidFill>
            <a:srgbClr val="3B0B0B"/>
          </a:solidFill>
          <a:ln w="31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Rootkit is hiding the process</a:t>
            </a:r>
          </a:p>
        </p:txBody>
      </p:sp>
    </p:spTree>
    <p:extLst>
      <p:ext uri="{BB962C8B-B14F-4D97-AF65-F5344CB8AC3E}">
        <p14:creationId xmlns:p14="http://schemas.microsoft.com/office/powerpoint/2010/main" val="2394106408"/>
      </p:ext>
    </p:extLst>
  </p:cSld>
  <p:clrMapOvr>
    <a:masterClrMapping/>
  </p:clrMapOvr>
</p:sld>
</file>

<file path=ppt/theme/theme1.xml><?xml version="1.0" encoding="utf-8"?>
<a:theme xmlns:a="http://schemas.openxmlformats.org/drawingml/2006/main" name="Office Theme">
  <a:themeElements>
    <a:clrScheme name="Custom 2">
      <a:dk1>
        <a:srgbClr val="FFFFFF"/>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C000"/>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8002</TotalTime>
  <Words>5689</Words>
  <Application>Microsoft Office PowerPoint</Application>
  <PresentationFormat>Widescreen</PresentationFormat>
  <Paragraphs>672</Paragraphs>
  <Slides>48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Anson</vt:lpstr>
      <vt:lpstr>Arial</vt:lpstr>
      <vt:lpstr>Arial Black</vt:lpstr>
      <vt:lpstr>Calibri</vt:lpstr>
      <vt:lpstr>Calibri Light</vt:lpstr>
      <vt:lpstr>Century</vt:lpstr>
      <vt:lpstr>Garamond</vt:lpstr>
      <vt:lpstr>Wingdings</vt:lpstr>
      <vt:lpstr>Office Theme</vt:lpstr>
      <vt:lpstr>Detect Kernel-Mode Rootkits via  Real Time Logging &amp; Controlling Memory Access</vt:lpstr>
      <vt:lpstr>We Protect the Computer Memory</vt:lpstr>
      <vt:lpstr>PowerPoint Presentation</vt:lpstr>
      <vt:lpstr>Memory accesses look like driving without rules</vt:lpstr>
      <vt:lpstr>Agenda</vt:lpstr>
      <vt:lpstr>PowerPoint Presentation</vt:lpstr>
      <vt:lpstr>What do we have now?</vt:lpstr>
      <vt:lpstr>What do we have now?</vt:lpstr>
      <vt:lpstr>Defeat and Protect PatchGuard </vt:lpstr>
      <vt:lpstr>Demo 1</vt:lpstr>
      <vt:lpstr>Defeat and Protect PatchGuard </vt:lpstr>
      <vt:lpstr>What malware attacks do we want to monitor &amp; prevent?</vt:lpstr>
      <vt:lpstr>Memory Interceptor Requirements </vt:lpstr>
      <vt:lpstr>Memory Interceptor Requirements </vt:lpstr>
      <vt:lpstr>What can we use as a basis for the memory interceptor?</vt:lpstr>
      <vt:lpstr>Intercepting memory access: methods &amp; projects</vt:lpstr>
      <vt:lpstr>Intercepting memory access: methods &amp; projects</vt:lpstr>
      <vt:lpstr>New Advanced Technology:  Intel VT-x with Extended Page Tables (EPT) </vt:lpstr>
      <vt:lpstr>Processing memory access: VT-x vs. VT-x with EPT</vt:lpstr>
      <vt:lpstr>Processing memory access: VT-x vs. VT-x with EPT</vt:lpstr>
      <vt:lpstr>Applying EPT features to trap and skip memory access </vt:lpstr>
      <vt:lpstr>Applying EPT features to trap and skip memory access </vt:lpstr>
      <vt:lpstr>How to apply EPT to monitor access only</vt:lpstr>
      <vt:lpstr>Step 1. Trapping execution on Source range</vt:lpstr>
      <vt:lpstr>Step 1. Trapping execution on Source range</vt:lpstr>
      <vt:lpstr>Step 1. Trapping execution on Source range</vt:lpstr>
      <vt:lpstr>Step 2. Process VM-Exit to separate access to the Destination range</vt:lpstr>
      <vt:lpstr>Step 2. Process VM-Exit to separate access to the Destination range</vt:lpstr>
      <vt:lpstr>Step 3. Process VM-Exit, because of access on Destination range</vt:lpstr>
      <vt:lpstr>Step 3. Process VM-Exit, because of access on Destination range</vt:lpstr>
      <vt:lpstr>Step 4 (Restore setting). Process VM-Exit, because of MTF</vt:lpstr>
      <vt:lpstr>PowerPoint Presentation</vt:lpstr>
      <vt:lpstr>Five steps together </vt:lpstr>
      <vt:lpstr>MemoryMonRWX architecture</vt:lpstr>
      <vt:lpstr>MemoryMonRWX architecture</vt:lpstr>
      <vt:lpstr>MemoryMonRWX architecture</vt:lpstr>
      <vt:lpstr>MemoryMonRWX architecture</vt:lpstr>
      <vt:lpstr>MemoryMonRWX architecture</vt:lpstr>
      <vt:lpstr>MemoryMonRWX architecture</vt:lpstr>
      <vt:lpstr>MemoryMonRWX architecture</vt:lpstr>
      <vt:lpstr>PowerPoint Presentation</vt:lpstr>
      <vt:lpstr>MemoryMonRWX is small and fast</vt:lpstr>
      <vt:lpstr>Conclusions</vt:lpstr>
      <vt:lpstr>Acquire Physical Memory &amp; Detect Hidden Software by Raspberry Pi</vt:lpstr>
      <vt:lpstr>Acquire Physical Memory &amp; Detect Hidden Software by Raspberry Pi</vt:lpstr>
      <vt:lpstr>PowerPoint Presentation</vt:lpstr>
      <vt:lpstr>Protection of Wireless Implantable Medical Devices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 Kernel-Mode Rootkits via Real Time Logging &amp; Controlling Memory Access</dc:title>
  <dc:creator>Korkin Igor</dc:creator>
  <cp:lastModifiedBy>Igor Korkin</cp:lastModifiedBy>
  <cp:revision>1096</cp:revision>
  <cp:lastPrinted>2017-05-09T10:41:16Z</cp:lastPrinted>
  <dcterms:created xsi:type="dcterms:W3CDTF">2017-03-15T14:23:47Z</dcterms:created>
  <dcterms:modified xsi:type="dcterms:W3CDTF">2021-05-22T13:39:21Z</dcterms:modified>
</cp:coreProperties>
</file>